
<file path=[Content_Types].xml><?xml version="1.0" encoding="utf-8"?>
<Types xmlns="http://schemas.openxmlformats.org/package/2006/content-types">
  <Default Extension="xml" ContentType="application/xml"/>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51206400" cy="32918400"/>
  <p:notesSz cx="6858000" cy="9144000"/>
  <p:custDataLst>
    <p:tags r:id="rId4"/>
  </p:custDataLst>
  <p:defaultTextStyle>
    <a:defPPr>
      <a:defRPr lang="en-US"/>
    </a:defPPr>
    <a:lvl1pPr algn="l" rtl="0" fontAlgn="base">
      <a:spcBef>
        <a:spcPct val="0"/>
      </a:spcBef>
      <a:spcAft>
        <a:spcPct val="0"/>
      </a:spcAft>
      <a:defRPr sz="3266" kern="1200">
        <a:solidFill>
          <a:schemeClr val="tx1"/>
        </a:solidFill>
        <a:latin typeface="Arial"/>
        <a:ea typeface="+mn-ea"/>
        <a:cs typeface="+mn-cs"/>
      </a:defRPr>
    </a:lvl1pPr>
    <a:lvl2pPr marL="497714" algn="l" rtl="0" fontAlgn="base">
      <a:spcBef>
        <a:spcPct val="0"/>
      </a:spcBef>
      <a:spcAft>
        <a:spcPct val="0"/>
      </a:spcAft>
      <a:defRPr sz="3266" kern="1200">
        <a:solidFill>
          <a:schemeClr val="tx1"/>
        </a:solidFill>
        <a:latin typeface="Arial"/>
        <a:ea typeface="+mn-ea"/>
        <a:cs typeface="+mn-cs"/>
      </a:defRPr>
    </a:lvl2pPr>
    <a:lvl3pPr marL="995430" algn="l" rtl="0" fontAlgn="base">
      <a:spcBef>
        <a:spcPct val="0"/>
      </a:spcBef>
      <a:spcAft>
        <a:spcPct val="0"/>
      </a:spcAft>
      <a:defRPr sz="3266" kern="1200">
        <a:solidFill>
          <a:schemeClr val="tx1"/>
        </a:solidFill>
        <a:latin typeface="Arial"/>
        <a:ea typeface="+mn-ea"/>
        <a:cs typeface="+mn-cs"/>
      </a:defRPr>
    </a:lvl3pPr>
    <a:lvl4pPr marL="1493144" algn="l" rtl="0" fontAlgn="base">
      <a:spcBef>
        <a:spcPct val="0"/>
      </a:spcBef>
      <a:spcAft>
        <a:spcPct val="0"/>
      </a:spcAft>
      <a:defRPr sz="3266" kern="1200">
        <a:solidFill>
          <a:schemeClr val="tx1"/>
        </a:solidFill>
        <a:latin typeface="Arial"/>
        <a:ea typeface="+mn-ea"/>
        <a:cs typeface="+mn-cs"/>
      </a:defRPr>
    </a:lvl4pPr>
    <a:lvl5pPr marL="1990859" algn="l" rtl="0" fontAlgn="base">
      <a:spcBef>
        <a:spcPct val="0"/>
      </a:spcBef>
      <a:spcAft>
        <a:spcPct val="0"/>
      </a:spcAft>
      <a:defRPr sz="3266" kern="1200">
        <a:solidFill>
          <a:schemeClr val="tx1"/>
        </a:solidFill>
        <a:latin typeface="Arial"/>
        <a:ea typeface="+mn-ea"/>
        <a:cs typeface="+mn-cs"/>
      </a:defRPr>
    </a:lvl5pPr>
    <a:lvl6pPr marL="2488575" algn="l" defTabSz="995430" rtl="0" eaLnBrk="1" latinLnBrk="0" hangingPunct="1">
      <a:defRPr sz="3266" kern="1200">
        <a:solidFill>
          <a:schemeClr val="tx1"/>
        </a:solidFill>
        <a:latin typeface="Arial"/>
        <a:ea typeface="+mn-ea"/>
        <a:cs typeface="+mn-cs"/>
      </a:defRPr>
    </a:lvl6pPr>
    <a:lvl7pPr marL="2986290" algn="l" defTabSz="995430" rtl="0" eaLnBrk="1" latinLnBrk="0" hangingPunct="1">
      <a:defRPr sz="3266" kern="1200">
        <a:solidFill>
          <a:schemeClr val="tx1"/>
        </a:solidFill>
        <a:latin typeface="Arial"/>
        <a:ea typeface="+mn-ea"/>
        <a:cs typeface="+mn-cs"/>
      </a:defRPr>
    </a:lvl7pPr>
    <a:lvl8pPr marL="3484005" algn="l" defTabSz="995430" rtl="0" eaLnBrk="1" latinLnBrk="0" hangingPunct="1">
      <a:defRPr sz="3266" kern="1200">
        <a:solidFill>
          <a:schemeClr val="tx1"/>
        </a:solidFill>
        <a:latin typeface="Arial"/>
        <a:ea typeface="+mn-ea"/>
        <a:cs typeface="+mn-cs"/>
      </a:defRPr>
    </a:lvl8pPr>
    <a:lvl9pPr marL="3981720" algn="l" defTabSz="995430" rtl="0" eaLnBrk="1" latinLnBrk="0" hangingPunct="1">
      <a:defRPr sz="3266"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6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2"/>
    <a:srgbClr val="FFA002"/>
    <a:srgbClr val="D42E2F"/>
    <a:srgbClr val="5E34B1"/>
    <a:srgbClr val="006A5C"/>
    <a:srgbClr val="004D40"/>
    <a:srgbClr val="E0F2F2"/>
    <a:srgbClr val="B2E0DC"/>
    <a:srgbClr val="25A79A"/>
    <a:srgbClr val="017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039"/>
    <p:restoredTop sz="95692"/>
  </p:normalViewPr>
  <p:slideViewPr>
    <p:cSldViewPr>
      <p:cViewPr>
        <p:scale>
          <a:sx n="47" d="100"/>
          <a:sy n="47" d="100"/>
        </p:scale>
        <p:origin x="848" y="-2576"/>
      </p:cViewPr>
      <p:guideLst>
        <p:guide orient="horz" pos="10368"/>
        <p:guide pos="16128"/>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tags" Target="tags/tag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762000" y="685800"/>
            <a:ext cx="5334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lgn="r">
              <a:defRPr sz="1200"/>
            </a:lvl1pPr>
          </a:lstStyle>
          <a:p>
            <a:pPr>
              <a:defRPr/>
            </a:pPr>
            <a:fld id="{557E3C30-739E-45DC-868F-10409F187F2B}" type="slidenum">
              <a:rPr lang="en-US"/>
              <a:pPr>
                <a:defRPr/>
              </a:pPr>
              <a:t>‹#›</a:t>
            </a:fld>
            <a:endParaRPr lang="en-US"/>
          </a:p>
        </p:txBody>
      </p:sp>
    </p:spTree>
    <p:extLst>
      <p:ext uri="{BB962C8B-B14F-4D97-AF65-F5344CB8AC3E}">
        <p14:creationId xmlns:p14="http://schemas.microsoft.com/office/powerpoint/2010/main" val="942010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7" kern="1200">
        <a:solidFill>
          <a:schemeClr val="tx1"/>
        </a:solidFill>
        <a:latin typeface="Arial" charset="0"/>
        <a:ea typeface="+mn-ea"/>
        <a:cs typeface="+mn-cs"/>
      </a:defRPr>
    </a:lvl1pPr>
    <a:lvl2pPr marL="497714" algn="l" rtl="0" eaLnBrk="0" fontAlgn="base" hangingPunct="0">
      <a:spcBef>
        <a:spcPct val="30000"/>
      </a:spcBef>
      <a:spcAft>
        <a:spcPct val="0"/>
      </a:spcAft>
      <a:defRPr sz="1307" kern="1200">
        <a:solidFill>
          <a:schemeClr val="tx1"/>
        </a:solidFill>
        <a:latin typeface="Arial" charset="0"/>
        <a:ea typeface="+mn-ea"/>
        <a:cs typeface="+mn-cs"/>
      </a:defRPr>
    </a:lvl2pPr>
    <a:lvl3pPr marL="995430" algn="l" rtl="0" eaLnBrk="0" fontAlgn="base" hangingPunct="0">
      <a:spcBef>
        <a:spcPct val="30000"/>
      </a:spcBef>
      <a:spcAft>
        <a:spcPct val="0"/>
      </a:spcAft>
      <a:defRPr sz="1307" kern="1200">
        <a:solidFill>
          <a:schemeClr val="tx1"/>
        </a:solidFill>
        <a:latin typeface="Arial" charset="0"/>
        <a:ea typeface="+mn-ea"/>
        <a:cs typeface="+mn-cs"/>
      </a:defRPr>
    </a:lvl3pPr>
    <a:lvl4pPr marL="1493144" algn="l" rtl="0" eaLnBrk="0" fontAlgn="base" hangingPunct="0">
      <a:spcBef>
        <a:spcPct val="30000"/>
      </a:spcBef>
      <a:spcAft>
        <a:spcPct val="0"/>
      </a:spcAft>
      <a:defRPr sz="1307" kern="1200">
        <a:solidFill>
          <a:schemeClr val="tx1"/>
        </a:solidFill>
        <a:latin typeface="Arial" charset="0"/>
        <a:ea typeface="+mn-ea"/>
        <a:cs typeface="+mn-cs"/>
      </a:defRPr>
    </a:lvl4pPr>
    <a:lvl5pPr marL="1990859" algn="l" rtl="0" eaLnBrk="0" fontAlgn="base" hangingPunct="0">
      <a:spcBef>
        <a:spcPct val="30000"/>
      </a:spcBef>
      <a:spcAft>
        <a:spcPct val="0"/>
      </a:spcAft>
      <a:defRPr sz="1307" kern="1200">
        <a:solidFill>
          <a:schemeClr val="tx1"/>
        </a:solidFill>
        <a:latin typeface="Arial" charset="0"/>
        <a:ea typeface="+mn-ea"/>
        <a:cs typeface="+mn-cs"/>
      </a:defRPr>
    </a:lvl5pPr>
    <a:lvl6pPr marL="2488575" algn="l" defTabSz="995430" rtl="0" eaLnBrk="1" latinLnBrk="0" hangingPunct="1">
      <a:defRPr sz="1307" kern="1200">
        <a:solidFill>
          <a:schemeClr val="tx1"/>
        </a:solidFill>
        <a:latin typeface="+mn-lt"/>
        <a:ea typeface="+mn-ea"/>
        <a:cs typeface="+mn-cs"/>
      </a:defRPr>
    </a:lvl6pPr>
    <a:lvl7pPr marL="2986290" algn="l" defTabSz="995430" rtl="0" eaLnBrk="1" latinLnBrk="0" hangingPunct="1">
      <a:defRPr sz="1307" kern="1200">
        <a:solidFill>
          <a:schemeClr val="tx1"/>
        </a:solidFill>
        <a:latin typeface="+mn-lt"/>
        <a:ea typeface="+mn-ea"/>
        <a:cs typeface="+mn-cs"/>
      </a:defRPr>
    </a:lvl7pPr>
    <a:lvl8pPr marL="3484005" algn="l" defTabSz="995430" rtl="0" eaLnBrk="1" latinLnBrk="0" hangingPunct="1">
      <a:defRPr sz="1307" kern="1200">
        <a:solidFill>
          <a:schemeClr val="tx1"/>
        </a:solidFill>
        <a:latin typeface="+mn-lt"/>
        <a:ea typeface="+mn-ea"/>
        <a:cs typeface="+mn-cs"/>
      </a:defRPr>
    </a:lvl8pPr>
    <a:lvl9pPr marL="3981720" algn="l" defTabSz="995430" rtl="0" eaLnBrk="1" latinLnBrk="0" hangingPunct="1">
      <a:defRPr sz="130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72CBD11F-B576-4CDF-8F2F-625EEABB6FC7}" type="slidenum">
              <a:rPr lang="en-US" sz="1200" smtClean="0"/>
              <a:pPr eaLnBrk="1" hangingPunct="1"/>
              <a:t>1</a:t>
            </a:fld>
            <a:endParaRPr lang="en-US" sz="1200" smtClean="0"/>
          </a:p>
        </p:txBody>
      </p:sp>
      <p:sp>
        <p:nvSpPr>
          <p:cNvPr id="4099" name="Rectangle 2"/>
          <p:cNvSpPr>
            <a:spLocks noGrp="1" noRot="1" noChangeAspect="1" noChangeArrowheads="1" noTextEdit="1"/>
          </p:cNvSpPr>
          <p:nvPr>
            <p:ph type="sldImg"/>
          </p:nvPr>
        </p:nvSpPr>
        <p:spPr>
          <a:xfrm>
            <a:off x="762000" y="685800"/>
            <a:ext cx="5334000" cy="3429000"/>
          </a:xfrm>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endParaRPr lang="en-US" dirty="0" smtClean="0"/>
          </a:p>
        </p:txBody>
      </p:sp>
    </p:spTree>
    <p:extLst>
      <p:ext uri="{BB962C8B-B14F-4D97-AF65-F5344CB8AC3E}">
        <p14:creationId xmlns:p14="http://schemas.microsoft.com/office/powerpoint/2010/main" val="2136703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814" y="10226678"/>
            <a:ext cx="43524783" cy="7054850"/>
          </a:xfrm>
        </p:spPr>
        <p:txBody>
          <a:bodyPr/>
          <a:lstStyle>
            <a:defPPr>
              <a:defRPr kern="1200" smtId="4294967295"/>
            </a:defPPr>
          </a:lstStyle>
          <a:p>
            <a:r>
              <a:rPr lang="en-US" dirty="0" smtClean="0"/>
              <a:t>Click to edit Master title style</a:t>
            </a:r>
            <a:endParaRPr lang="en-US" dirty="0"/>
          </a:p>
        </p:txBody>
      </p:sp>
      <p:sp>
        <p:nvSpPr>
          <p:cNvPr id="3" name="Subtitle 2"/>
          <p:cNvSpPr>
            <a:spLocks noGrp="1"/>
          </p:cNvSpPr>
          <p:nvPr>
            <p:ph type="subTitle" idx="1"/>
          </p:nvPr>
        </p:nvSpPr>
        <p:spPr>
          <a:xfrm>
            <a:off x="7681625" y="18653128"/>
            <a:ext cx="35843163" cy="8413750"/>
          </a:xfrm>
        </p:spPr>
        <p:txBody>
          <a:bodyPr/>
          <a:lstStyle>
            <a:defPPr>
              <a:defRPr kern="1200" smtId="4294967295"/>
            </a:defPPr>
            <a:lvl1pPr marL="0" indent="0" algn="ctr">
              <a:buNone/>
              <a:defRPr/>
            </a:lvl1pPr>
            <a:lvl2pPr marL="406352" indent="0" algn="ctr">
              <a:buNone/>
              <a:defRPr/>
            </a:lvl2pPr>
            <a:lvl3pPr marL="812702" indent="0" algn="ctr">
              <a:buNone/>
              <a:defRPr/>
            </a:lvl3pPr>
            <a:lvl4pPr marL="1219051" indent="0" algn="ctr">
              <a:buNone/>
              <a:defRPr/>
            </a:lvl4pPr>
            <a:lvl5pPr marL="1625403" indent="0" algn="ctr">
              <a:buNone/>
              <a:defRPr/>
            </a:lvl5pPr>
            <a:lvl6pPr marL="2031753" indent="0" algn="ctr">
              <a:buNone/>
              <a:defRPr/>
            </a:lvl6pPr>
            <a:lvl7pPr marL="2438103" indent="0" algn="ctr">
              <a:buNone/>
              <a:defRPr/>
            </a:lvl7pPr>
            <a:lvl8pPr marL="2844453" indent="0" algn="ctr">
              <a:buNone/>
              <a:defRPr/>
            </a:lvl8pPr>
            <a:lvl9pPr marL="3250804"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BB9957C-EEED-48CF-9F4C-0074818072C6}" type="slidenum">
              <a:rPr lang="en-US"/>
              <a:pPr>
                <a:defRPr/>
              </a:pPr>
              <a:t>‹#›</a:t>
            </a:fld>
            <a:endParaRPr lang="en-US"/>
          </a:p>
        </p:txBody>
      </p:sp>
    </p:spTree>
    <p:extLst>
      <p:ext uri="{BB962C8B-B14F-4D97-AF65-F5344CB8AC3E}">
        <p14:creationId xmlns:p14="http://schemas.microsoft.com/office/powerpoint/2010/main" val="1093532642"/>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478BA52-3A35-48DA-B97E-68592716AAE7}" type="slidenum">
              <a:rPr lang="en-US"/>
              <a:pPr>
                <a:defRPr/>
              </a:pPr>
              <a:t>‹#›</a:t>
            </a:fld>
            <a:endParaRPr lang="en-US"/>
          </a:p>
        </p:txBody>
      </p:sp>
    </p:spTree>
    <p:extLst>
      <p:ext uri="{BB962C8B-B14F-4D97-AF65-F5344CB8AC3E}">
        <p14:creationId xmlns:p14="http://schemas.microsoft.com/office/powerpoint/2010/main" val="248050779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5629" y="1319215"/>
            <a:ext cx="11520783" cy="28087639"/>
          </a:xfrm>
        </p:spPr>
        <p:txBody>
          <a:bodyPr vert="eaVert"/>
          <a:lstStyle>
            <a:defPPr>
              <a:defRPr kern="1200" smtId="4294967295"/>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2561644" y="1319215"/>
            <a:ext cx="34405947" cy="28087639"/>
          </a:xfrm>
        </p:spPr>
        <p:txBody>
          <a:bodyPr vert="eaVert"/>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B2872EE-3CFA-4BBB-8DDB-3E40F6D4C36F}" type="slidenum">
              <a:rPr lang="en-US"/>
              <a:pPr>
                <a:defRPr/>
              </a:pPr>
              <a:t>‹#›</a:t>
            </a:fld>
            <a:endParaRPr lang="en-US"/>
          </a:p>
        </p:txBody>
      </p:sp>
    </p:spTree>
    <p:extLst>
      <p:ext uri="{BB962C8B-B14F-4D97-AF65-F5344CB8AC3E}">
        <p14:creationId xmlns:p14="http://schemas.microsoft.com/office/powerpoint/2010/main" val="49652224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Content Placeholder 2"/>
          <p:cNvSpPr>
            <a:spLocks noGrp="1"/>
          </p:cNvSpPr>
          <p:nvPr>
            <p:ph idx="1"/>
          </p:nvPr>
        </p:nvSpPr>
        <p:spPr/>
        <p:txBody>
          <a:bodyPr/>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7AE8E8A7-4673-414D-B4F4-823371AC980F}" type="slidenum">
              <a:rPr lang="en-US"/>
              <a:pPr>
                <a:defRPr/>
              </a:pPr>
              <a:t>‹#›</a:t>
            </a:fld>
            <a:endParaRPr lang="en-US"/>
          </a:p>
        </p:txBody>
      </p:sp>
    </p:spTree>
    <p:extLst>
      <p:ext uri="{BB962C8B-B14F-4D97-AF65-F5344CB8AC3E}">
        <p14:creationId xmlns:p14="http://schemas.microsoft.com/office/powerpoint/2010/main" val="223151808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1153439"/>
            <a:ext cx="43524783" cy="6537326"/>
          </a:xfrm>
        </p:spPr>
        <p:txBody>
          <a:bodyPr anchor="t"/>
          <a:lstStyle>
            <a:defPPr>
              <a:defRPr kern="1200" smtId="4294967295"/>
            </a:defPPr>
            <a:lvl1pPr algn="l">
              <a:defRPr sz="3554" b="1" cap="all"/>
            </a:lvl1pPr>
          </a:lstStyle>
          <a:p>
            <a:r>
              <a:rPr lang="en-US" smtClean="0"/>
              <a:t>Click to edit Master title style</a:t>
            </a:r>
            <a:endParaRPr lang="en-US"/>
          </a:p>
        </p:txBody>
      </p:sp>
      <p:sp>
        <p:nvSpPr>
          <p:cNvPr id="3" name="Text Placeholder 2"/>
          <p:cNvSpPr>
            <a:spLocks noGrp="1"/>
          </p:cNvSpPr>
          <p:nvPr>
            <p:ph type="body" idx="1"/>
          </p:nvPr>
        </p:nvSpPr>
        <p:spPr>
          <a:xfrm>
            <a:off x="4044950" y="13952541"/>
            <a:ext cx="43524783" cy="7200900"/>
          </a:xfrm>
        </p:spPr>
        <p:txBody>
          <a:bodyPr anchor="b"/>
          <a:lstStyle>
            <a:defPPr>
              <a:defRPr kern="1200" smtId="4294967295"/>
            </a:defPPr>
            <a:lvl1pPr marL="0" indent="0">
              <a:buNone/>
              <a:defRPr sz="1778"/>
            </a:lvl1pPr>
            <a:lvl2pPr marL="406352" indent="0">
              <a:buNone/>
              <a:defRPr sz="1600"/>
            </a:lvl2pPr>
            <a:lvl3pPr marL="812702" indent="0">
              <a:buNone/>
              <a:defRPr sz="1421"/>
            </a:lvl3pPr>
            <a:lvl4pPr marL="1219051" indent="0">
              <a:buNone/>
              <a:defRPr sz="1245"/>
            </a:lvl4pPr>
            <a:lvl5pPr marL="1625403" indent="0">
              <a:buNone/>
              <a:defRPr sz="1245"/>
            </a:lvl5pPr>
            <a:lvl6pPr marL="2031753" indent="0">
              <a:buNone/>
              <a:defRPr sz="1245"/>
            </a:lvl6pPr>
            <a:lvl7pPr marL="2438103" indent="0">
              <a:buNone/>
              <a:defRPr sz="1245"/>
            </a:lvl7pPr>
            <a:lvl8pPr marL="2844453" indent="0">
              <a:buNone/>
              <a:defRPr sz="1245"/>
            </a:lvl8pPr>
            <a:lvl9pPr marL="3250804" indent="0">
              <a:buNone/>
              <a:defRPr sz="1245"/>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8160DA3-3448-427C-8B98-B4B11D594747}" type="slidenum">
              <a:rPr lang="en-US"/>
              <a:pPr>
                <a:defRPr/>
              </a:pPr>
              <a:t>‹#›</a:t>
            </a:fld>
            <a:endParaRPr lang="en-US"/>
          </a:p>
        </p:txBody>
      </p:sp>
    </p:spTree>
    <p:extLst>
      <p:ext uri="{BB962C8B-B14F-4D97-AF65-F5344CB8AC3E}">
        <p14:creationId xmlns:p14="http://schemas.microsoft.com/office/powerpoint/2010/main" val="42414420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Content Placeholder 2"/>
          <p:cNvSpPr>
            <a:spLocks noGrp="1"/>
          </p:cNvSpPr>
          <p:nvPr>
            <p:ph sz="half" idx="1"/>
          </p:nvPr>
        </p:nvSpPr>
        <p:spPr>
          <a:xfrm>
            <a:off x="2561639" y="7681917"/>
            <a:ext cx="22962541" cy="21724939"/>
          </a:xfrm>
        </p:spPr>
        <p:txBody>
          <a:bodyPr/>
          <a:lstStyle>
            <a:defPPr>
              <a:defRPr kern="1200" smtId="4294967295"/>
            </a:defPPr>
            <a:lvl1pPr>
              <a:defRPr sz="2488"/>
            </a:lvl1pPr>
            <a:lvl2pPr>
              <a:defRPr sz="2133"/>
            </a:lvl2pPr>
            <a:lvl3pPr>
              <a:defRPr sz="1778"/>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682226" y="7681917"/>
            <a:ext cx="22964189" cy="21724939"/>
          </a:xfrm>
        </p:spPr>
        <p:txBody>
          <a:bodyPr/>
          <a:lstStyle>
            <a:defPPr>
              <a:defRPr kern="1200" smtId="4294967295"/>
            </a:defPPr>
            <a:lvl1pPr>
              <a:defRPr sz="2488"/>
            </a:lvl1pPr>
            <a:lvl2pPr>
              <a:defRPr sz="2133"/>
            </a:lvl2pPr>
            <a:lvl3pPr>
              <a:defRPr sz="1778"/>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5BE8EE56-2425-4BA4-97B5-58D87FE8E399}" type="slidenum">
              <a:rPr lang="en-US"/>
              <a:pPr>
                <a:defRPr/>
              </a:pPr>
              <a:t>‹#›</a:t>
            </a:fld>
            <a:endParaRPr lang="en-US"/>
          </a:p>
        </p:txBody>
      </p:sp>
    </p:spTree>
    <p:extLst>
      <p:ext uri="{BB962C8B-B14F-4D97-AF65-F5344CB8AC3E}">
        <p14:creationId xmlns:p14="http://schemas.microsoft.com/office/powerpoint/2010/main" val="294868158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59997" y="1317626"/>
            <a:ext cx="46086417" cy="5486400"/>
          </a:xfrm>
        </p:spPr>
        <p:txBody>
          <a:bodyPr/>
          <a:lstStyle>
            <a:defPPr>
              <a:defRPr kern="1200" smtId="4294967295"/>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59992" y="7369178"/>
            <a:ext cx="22625048" cy="3070226"/>
          </a:xfrm>
        </p:spPr>
        <p:txBody>
          <a:bodyPr anchor="b"/>
          <a:lstStyle>
            <a:defPPr>
              <a:defRPr kern="1200" smtId="4294967295"/>
            </a:defPPr>
            <a:lvl1pPr marL="0" indent="0">
              <a:buNone/>
              <a:defRPr sz="2133" b="1"/>
            </a:lvl1pPr>
            <a:lvl2pPr marL="406352" indent="0">
              <a:buNone/>
              <a:defRPr sz="1778" b="1"/>
            </a:lvl2pPr>
            <a:lvl3pPr marL="812702" indent="0">
              <a:buNone/>
              <a:defRPr sz="1600" b="1"/>
            </a:lvl3pPr>
            <a:lvl4pPr marL="1219051" indent="0">
              <a:buNone/>
              <a:defRPr sz="1421" b="1"/>
            </a:lvl4pPr>
            <a:lvl5pPr marL="1625403" indent="0">
              <a:buNone/>
              <a:defRPr sz="1421" b="1"/>
            </a:lvl5pPr>
            <a:lvl6pPr marL="2031753" indent="0">
              <a:buNone/>
              <a:defRPr sz="1421" b="1"/>
            </a:lvl6pPr>
            <a:lvl7pPr marL="2438103" indent="0">
              <a:buNone/>
              <a:defRPr sz="1421" b="1"/>
            </a:lvl7pPr>
            <a:lvl8pPr marL="2844453" indent="0">
              <a:buNone/>
              <a:defRPr sz="1421" b="1"/>
            </a:lvl8pPr>
            <a:lvl9pPr marL="3250804" indent="0">
              <a:buNone/>
              <a:defRPr sz="1421" b="1"/>
            </a:lvl9pPr>
          </a:lstStyle>
          <a:p>
            <a:pPr lvl="0"/>
            <a:r>
              <a:rPr lang="en-US" smtClean="0"/>
              <a:t>Click to edit Master text styles</a:t>
            </a:r>
          </a:p>
        </p:txBody>
      </p:sp>
      <p:sp>
        <p:nvSpPr>
          <p:cNvPr id="4" name="Content Placeholder 3"/>
          <p:cNvSpPr>
            <a:spLocks noGrp="1"/>
          </p:cNvSpPr>
          <p:nvPr>
            <p:ph sz="half" idx="2"/>
          </p:nvPr>
        </p:nvSpPr>
        <p:spPr>
          <a:xfrm>
            <a:off x="2559992" y="10439402"/>
            <a:ext cx="22625048" cy="18965863"/>
          </a:xfrm>
        </p:spPr>
        <p:txBody>
          <a:bodyPr/>
          <a:lstStyle>
            <a:defPPr>
              <a:defRPr kern="1200" smtId="4294967295"/>
            </a:defPPr>
            <a:lvl1pPr>
              <a:defRPr sz="2133"/>
            </a:lvl1pPr>
            <a:lvl2pPr>
              <a:defRPr sz="1778"/>
            </a:lvl2pPr>
            <a:lvl3pPr>
              <a:defRPr sz="1600"/>
            </a:lvl3pPr>
            <a:lvl4pPr>
              <a:defRPr sz="1421"/>
            </a:lvl4pPr>
            <a:lvl5pPr>
              <a:defRPr sz="1421"/>
            </a:lvl5pPr>
            <a:lvl6pPr>
              <a:defRPr sz="1421"/>
            </a:lvl6pPr>
            <a:lvl7pPr>
              <a:defRPr sz="1421"/>
            </a:lvl7pPr>
            <a:lvl8pPr>
              <a:defRPr sz="1421"/>
            </a:lvl8pPr>
            <a:lvl9pPr>
              <a:defRPr sz="14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1484" y="7369178"/>
            <a:ext cx="22634928" cy="3070226"/>
          </a:xfrm>
        </p:spPr>
        <p:txBody>
          <a:bodyPr anchor="b"/>
          <a:lstStyle>
            <a:defPPr>
              <a:defRPr kern="1200" smtId="4294967295"/>
            </a:defPPr>
            <a:lvl1pPr marL="0" indent="0">
              <a:buNone/>
              <a:defRPr sz="2133" b="1"/>
            </a:lvl1pPr>
            <a:lvl2pPr marL="406352" indent="0">
              <a:buNone/>
              <a:defRPr sz="1778" b="1"/>
            </a:lvl2pPr>
            <a:lvl3pPr marL="812702" indent="0">
              <a:buNone/>
              <a:defRPr sz="1600" b="1"/>
            </a:lvl3pPr>
            <a:lvl4pPr marL="1219051" indent="0">
              <a:buNone/>
              <a:defRPr sz="1421" b="1"/>
            </a:lvl4pPr>
            <a:lvl5pPr marL="1625403" indent="0">
              <a:buNone/>
              <a:defRPr sz="1421" b="1"/>
            </a:lvl5pPr>
            <a:lvl6pPr marL="2031753" indent="0">
              <a:buNone/>
              <a:defRPr sz="1421" b="1"/>
            </a:lvl6pPr>
            <a:lvl7pPr marL="2438103" indent="0">
              <a:buNone/>
              <a:defRPr sz="1421" b="1"/>
            </a:lvl7pPr>
            <a:lvl8pPr marL="2844453" indent="0">
              <a:buNone/>
              <a:defRPr sz="1421" b="1"/>
            </a:lvl8pPr>
            <a:lvl9pPr marL="3250804" indent="0">
              <a:buNone/>
              <a:defRPr sz="1421" b="1"/>
            </a:lvl9pPr>
          </a:lstStyle>
          <a:p>
            <a:pPr lvl="0"/>
            <a:r>
              <a:rPr lang="en-US" smtClean="0"/>
              <a:t>Click to edit Master text styles</a:t>
            </a:r>
          </a:p>
        </p:txBody>
      </p:sp>
      <p:sp>
        <p:nvSpPr>
          <p:cNvPr id="6" name="Content Placeholder 5"/>
          <p:cNvSpPr>
            <a:spLocks noGrp="1"/>
          </p:cNvSpPr>
          <p:nvPr>
            <p:ph sz="quarter" idx="4"/>
          </p:nvPr>
        </p:nvSpPr>
        <p:spPr>
          <a:xfrm>
            <a:off x="26011484" y="10439402"/>
            <a:ext cx="22634928" cy="18965863"/>
          </a:xfrm>
        </p:spPr>
        <p:txBody>
          <a:bodyPr/>
          <a:lstStyle>
            <a:defPPr>
              <a:defRPr kern="1200" smtId="4294967295"/>
            </a:defPPr>
            <a:lvl1pPr>
              <a:defRPr sz="2133"/>
            </a:lvl1pPr>
            <a:lvl2pPr>
              <a:defRPr sz="1778"/>
            </a:lvl2pPr>
            <a:lvl3pPr>
              <a:defRPr sz="1600"/>
            </a:lvl3pPr>
            <a:lvl4pPr>
              <a:defRPr sz="1421"/>
            </a:lvl4pPr>
            <a:lvl5pPr>
              <a:defRPr sz="1421"/>
            </a:lvl5pPr>
            <a:lvl6pPr>
              <a:defRPr sz="1421"/>
            </a:lvl6pPr>
            <a:lvl7pPr>
              <a:defRPr sz="1421"/>
            </a:lvl7pPr>
            <a:lvl8pPr>
              <a:defRPr sz="1421"/>
            </a:lvl8pPr>
            <a:lvl9pPr>
              <a:defRPr sz="14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61DD46DB-58F5-4A2B-A25D-82EFE770EEA2}" type="slidenum">
              <a:rPr lang="en-US"/>
              <a:pPr>
                <a:defRPr/>
              </a:pPr>
              <a:t>‹#›</a:t>
            </a:fld>
            <a:endParaRPr lang="en-US"/>
          </a:p>
        </p:txBody>
      </p:sp>
    </p:spTree>
    <p:extLst>
      <p:ext uri="{BB962C8B-B14F-4D97-AF65-F5344CB8AC3E}">
        <p14:creationId xmlns:p14="http://schemas.microsoft.com/office/powerpoint/2010/main" val="22966809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C4BCF7EB-265D-41E0-8734-19623955F946}" type="slidenum">
              <a:rPr lang="en-US"/>
              <a:pPr>
                <a:defRPr/>
              </a:pPr>
              <a:t>‹#›</a:t>
            </a:fld>
            <a:endParaRPr lang="en-US"/>
          </a:p>
        </p:txBody>
      </p:sp>
    </p:spTree>
    <p:extLst>
      <p:ext uri="{BB962C8B-B14F-4D97-AF65-F5344CB8AC3E}">
        <p14:creationId xmlns:p14="http://schemas.microsoft.com/office/powerpoint/2010/main" val="291307656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04F91E5E-6BE9-4C13-AA89-A3F605DF1C3E}" type="slidenum">
              <a:rPr lang="en-US"/>
              <a:pPr>
                <a:defRPr/>
              </a:pPr>
              <a:t>‹#›</a:t>
            </a:fld>
            <a:endParaRPr lang="en-US"/>
          </a:p>
        </p:txBody>
      </p:sp>
    </p:spTree>
    <p:extLst>
      <p:ext uri="{BB962C8B-B14F-4D97-AF65-F5344CB8AC3E}">
        <p14:creationId xmlns:p14="http://schemas.microsoft.com/office/powerpoint/2010/main" val="92147745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59994" y="1311279"/>
            <a:ext cx="16846552" cy="5576889"/>
          </a:xfrm>
        </p:spPr>
        <p:txBody>
          <a:bodyPr anchor="b"/>
          <a:lstStyle>
            <a:defPPr>
              <a:defRPr kern="1200" smtId="4294967295"/>
            </a:defPPr>
            <a:lvl1pPr algn="l">
              <a:defRPr sz="1778" b="1"/>
            </a:lvl1pPr>
          </a:lstStyle>
          <a:p>
            <a:r>
              <a:rPr lang="en-US" smtClean="0"/>
              <a:t>Click to edit Master title style</a:t>
            </a:r>
            <a:endParaRPr lang="en-US"/>
          </a:p>
        </p:txBody>
      </p:sp>
      <p:sp>
        <p:nvSpPr>
          <p:cNvPr id="3" name="Content Placeholder 2"/>
          <p:cNvSpPr>
            <a:spLocks noGrp="1"/>
          </p:cNvSpPr>
          <p:nvPr>
            <p:ph idx="1"/>
          </p:nvPr>
        </p:nvSpPr>
        <p:spPr>
          <a:xfrm>
            <a:off x="20020616" y="1311276"/>
            <a:ext cx="28625801" cy="28093989"/>
          </a:xfrm>
        </p:spPr>
        <p:txBody>
          <a:bodyPr/>
          <a:lstStyle>
            <a:defPPr>
              <a:defRPr kern="1200" smtId="4294967295"/>
            </a:defPPr>
            <a:lvl1pPr>
              <a:defRPr sz="2845"/>
            </a:lvl1pPr>
            <a:lvl2pPr>
              <a:defRPr sz="2488"/>
            </a:lvl2pPr>
            <a:lvl3pPr>
              <a:defRPr sz="2133"/>
            </a:lvl3pPr>
            <a:lvl4pPr>
              <a:defRPr sz="1778"/>
            </a:lvl4pPr>
            <a:lvl5pPr>
              <a:defRPr sz="1778"/>
            </a:lvl5pPr>
            <a:lvl6pPr>
              <a:defRPr sz="1778"/>
            </a:lvl6pPr>
            <a:lvl7pPr>
              <a:defRPr sz="1778"/>
            </a:lvl7pPr>
            <a:lvl8pPr>
              <a:defRPr sz="1778"/>
            </a:lvl8pPr>
            <a:lvl9pPr>
              <a:defRPr sz="177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59994" y="6888165"/>
            <a:ext cx="16846552" cy="22517100"/>
          </a:xfrm>
        </p:spPr>
        <p:txBody>
          <a:bodyPr/>
          <a:lstStyle>
            <a:defPPr>
              <a:defRPr kern="1200" smtId="4294967295"/>
            </a:defPPr>
            <a:lvl1pPr marL="0" indent="0">
              <a:buNone/>
              <a:defRPr sz="1245"/>
            </a:lvl1pPr>
            <a:lvl2pPr marL="406352" indent="0">
              <a:buNone/>
              <a:defRPr sz="1066"/>
            </a:lvl2pPr>
            <a:lvl3pPr marL="812702" indent="0">
              <a:buNone/>
              <a:defRPr sz="888"/>
            </a:lvl3pPr>
            <a:lvl4pPr marL="1219051" indent="0">
              <a:buNone/>
              <a:defRPr sz="800"/>
            </a:lvl4pPr>
            <a:lvl5pPr marL="1625403" indent="0">
              <a:buNone/>
              <a:defRPr sz="800"/>
            </a:lvl5pPr>
            <a:lvl6pPr marL="2031753" indent="0">
              <a:buNone/>
              <a:defRPr sz="800"/>
            </a:lvl6pPr>
            <a:lvl7pPr marL="2438103" indent="0">
              <a:buNone/>
              <a:defRPr sz="800"/>
            </a:lvl7pPr>
            <a:lvl8pPr marL="2844453" indent="0">
              <a:buNone/>
              <a:defRPr sz="800"/>
            </a:lvl8pPr>
            <a:lvl9pPr marL="3250804" indent="0">
              <a:buNone/>
              <a:defRPr sz="8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93E580C-FA7A-4EE6-84ED-5376E2708953}" type="slidenum">
              <a:rPr lang="en-US"/>
              <a:pPr>
                <a:defRPr/>
              </a:pPr>
              <a:t>‹#›</a:t>
            </a:fld>
            <a:endParaRPr lang="en-US"/>
          </a:p>
        </p:txBody>
      </p:sp>
    </p:spTree>
    <p:extLst>
      <p:ext uri="{BB962C8B-B14F-4D97-AF65-F5344CB8AC3E}">
        <p14:creationId xmlns:p14="http://schemas.microsoft.com/office/powerpoint/2010/main" val="396521718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7471" y="23042566"/>
            <a:ext cx="30723183" cy="2720974"/>
          </a:xfrm>
        </p:spPr>
        <p:txBody>
          <a:bodyPr anchor="b"/>
          <a:lstStyle>
            <a:defPPr>
              <a:defRPr kern="1200" smtId="4294967295"/>
            </a:defPPr>
            <a:lvl1pPr algn="l">
              <a:defRPr sz="1778" b="1"/>
            </a:lvl1pPr>
          </a:lstStyle>
          <a:p>
            <a:r>
              <a:rPr lang="en-US" smtClean="0"/>
              <a:t>Click to edit Master title style</a:t>
            </a:r>
            <a:endParaRPr lang="en-US"/>
          </a:p>
        </p:txBody>
      </p:sp>
      <p:sp>
        <p:nvSpPr>
          <p:cNvPr id="3" name="Picture Placeholder 2"/>
          <p:cNvSpPr>
            <a:spLocks noGrp="1"/>
          </p:cNvSpPr>
          <p:nvPr>
            <p:ph type="pic" idx="1"/>
          </p:nvPr>
        </p:nvSpPr>
        <p:spPr>
          <a:xfrm>
            <a:off x="10037471" y="2941642"/>
            <a:ext cx="30723183" cy="19750089"/>
          </a:xfrm>
        </p:spPr>
        <p:txBody>
          <a:bodyPr/>
          <a:lstStyle>
            <a:defPPr>
              <a:defRPr kern="1200" smtId="4294967295"/>
            </a:defPPr>
            <a:lvl1pPr marL="0" indent="0">
              <a:buNone/>
              <a:defRPr sz="2845"/>
            </a:lvl1pPr>
            <a:lvl2pPr marL="406352" indent="0">
              <a:buNone/>
              <a:defRPr sz="2488"/>
            </a:lvl2pPr>
            <a:lvl3pPr marL="812702" indent="0">
              <a:buNone/>
              <a:defRPr sz="2133"/>
            </a:lvl3pPr>
            <a:lvl4pPr marL="1219051" indent="0">
              <a:buNone/>
              <a:defRPr sz="1778"/>
            </a:lvl4pPr>
            <a:lvl5pPr marL="1625403" indent="0">
              <a:buNone/>
              <a:defRPr sz="1778"/>
            </a:lvl5pPr>
            <a:lvl6pPr marL="2031753" indent="0">
              <a:buNone/>
              <a:defRPr sz="1778"/>
            </a:lvl6pPr>
            <a:lvl7pPr marL="2438103" indent="0">
              <a:buNone/>
              <a:defRPr sz="1778"/>
            </a:lvl7pPr>
            <a:lvl8pPr marL="2844453" indent="0">
              <a:buNone/>
              <a:defRPr sz="1778"/>
            </a:lvl8pPr>
            <a:lvl9pPr marL="3250804" indent="0">
              <a:buNone/>
              <a:defRPr sz="1778"/>
            </a:lvl9pPr>
          </a:lstStyle>
          <a:p>
            <a:pPr lvl="0"/>
            <a:endParaRPr lang="en-US" noProof="0" smtClean="0"/>
          </a:p>
        </p:txBody>
      </p:sp>
      <p:sp>
        <p:nvSpPr>
          <p:cNvPr id="4" name="Text Placeholder 3"/>
          <p:cNvSpPr>
            <a:spLocks noGrp="1"/>
          </p:cNvSpPr>
          <p:nvPr>
            <p:ph type="body" sz="half" idx="2"/>
          </p:nvPr>
        </p:nvSpPr>
        <p:spPr>
          <a:xfrm>
            <a:off x="10037471" y="25763541"/>
            <a:ext cx="30723183" cy="3862387"/>
          </a:xfrm>
        </p:spPr>
        <p:txBody>
          <a:bodyPr/>
          <a:lstStyle>
            <a:defPPr>
              <a:defRPr kern="1200" smtId="4294967295"/>
            </a:defPPr>
            <a:lvl1pPr marL="0" indent="0">
              <a:buNone/>
              <a:defRPr sz="1245"/>
            </a:lvl1pPr>
            <a:lvl2pPr marL="406352" indent="0">
              <a:buNone/>
              <a:defRPr sz="1066"/>
            </a:lvl2pPr>
            <a:lvl3pPr marL="812702" indent="0">
              <a:buNone/>
              <a:defRPr sz="888"/>
            </a:lvl3pPr>
            <a:lvl4pPr marL="1219051" indent="0">
              <a:buNone/>
              <a:defRPr sz="800"/>
            </a:lvl4pPr>
            <a:lvl5pPr marL="1625403" indent="0">
              <a:buNone/>
              <a:defRPr sz="800"/>
            </a:lvl5pPr>
            <a:lvl6pPr marL="2031753" indent="0">
              <a:buNone/>
              <a:defRPr sz="800"/>
            </a:lvl6pPr>
            <a:lvl7pPr marL="2438103" indent="0">
              <a:buNone/>
              <a:defRPr sz="800"/>
            </a:lvl7pPr>
            <a:lvl8pPr marL="2844453" indent="0">
              <a:buNone/>
              <a:defRPr sz="800"/>
            </a:lvl8pPr>
            <a:lvl9pPr marL="3250804" indent="0">
              <a:buNone/>
              <a:defRPr sz="8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FA83F81C-56B1-4B88-8406-9D97F95BA758}" type="slidenum">
              <a:rPr lang="en-US"/>
              <a:pPr>
                <a:defRPr/>
              </a:pPr>
              <a:t>‹#›</a:t>
            </a:fld>
            <a:endParaRPr lang="en-US"/>
          </a:p>
        </p:txBody>
      </p:sp>
    </p:spTree>
    <p:extLst>
      <p:ext uri="{BB962C8B-B14F-4D97-AF65-F5344CB8AC3E}">
        <p14:creationId xmlns:p14="http://schemas.microsoft.com/office/powerpoint/2010/main" val="304515326"/>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61641" y="1319213"/>
            <a:ext cx="46084774"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smtClean="0"/>
              <a:t>Click to edit Master title style</a:t>
            </a:r>
          </a:p>
        </p:txBody>
      </p:sp>
      <p:sp>
        <p:nvSpPr>
          <p:cNvPr id="1027" name="Rectangle 3"/>
          <p:cNvSpPr>
            <a:spLocks noGrp="1" noChangeArrowheads="1"/>
          </p:cNvSpPr>
          <p:nvPr>
            <p:ph type="body" idx="1"/>
          </p:nvPr>
        </p:nvSpPr>
        <p:spPr bwMode="auto">
          <a:xfrm>
            <a:off x="2561641" y="7681917"/>
            <a:ext cx="46084774" cy="21724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561641" y="29978350"/>
            <a:ext cx="11947174"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4180612">
              <a:defRPr sz="6399"/>
            </a:lvl1pPr>
          </a:lstStyle>
          <a:p>
            <a:pPr>
              <a:defRPr/>
            </a:pPr>
            <a:endParaRPr lang="en-US"/>
          </a:p>
        </p:txBody>
      </p:sp>
      <p:sp>
        <p:nvSpPr>
          <p:cNvPr id="1029" name="Rectangle 5"/>
          <p:cNvSpPr>
            <a:spLocks noGrp="1" noChangeArrowheads="1"/>
          </p:cNvSpPr>
          <p:nvPr>
            <p:ph type="ftr" sz="quarter" idx="3"/>
          </p:nvPr>
        </p:nvSpPr>
        <p:spPr bwMode="auto">
          <a:xfrm>
            <a:off x="17496841" y="29978350"/>
            <a:ext cx="16214374"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4180612">
              <a:defRPr sz="6399"/>
            </a:lvl1pPr>
          </a:lstStyle>
          <a:p>
            <a:pPr>
              <a:defRPr/>
            </a:pPr>
            <a:endParaRPr lang="en-US"/>
          </a:p>
        </p:txBody>
      </p:sp>
      <p:sp>
        <p:nvSpPr>
          <p:cNvPr id="1030" name="Rectangle 6"/>
          <p:cNvSpPr>
            <a:spLocks noGrp="1" noChangeArrowheads="1"/>
          </p:cNvSpPr>
          <p:nvPr>
            <p:ph type="sldNum" sz="quarter" idx="4"/>
          </p:nvPr>
        </p:nvSpPr>
        <p:spPr bwMode="auto">
          <a:xfrm>
            <a:off x="36699241" y="29978350"/>
            <a:ext cx="11947174"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4180612">
              <a:defRPr sz="6399"/>
            </a:lvl1pPr>
          </a:lstStyle>
          <a:p>
            <a:pPr>
              <a:defRPr/>
            </a:pPr>
            <a:fld id="{777951BE-77BD-422A-B22B-2D7C6842BF6D}" type="slidenum">
              <a:rPr lang="en-US"/>
              <a:pPr>
                <a:defRPr/>
              </a:pPr>
              <a:t>‹#›</a:t>
            </a:fld>
            <a:endParaRPr lang="en-US"/>
          </a:p>
        </p:txBody>
      </p:sp>
      <p:pic>
        <p:nvPicPr>
          <p:cNvPr id="1031" name="New picture"/>
          <p:cNvPicPr/>
          <p:nvPr/>
        </p:nvPicPr>
        <p:blipFill dpi="0">
          <a:blip r:embed="rId13"/>
          <a:stretch>
            <a:fillRect/>
          </a:stretch>
        </p:blipFill>
        <p:spPr>
          <a:xfrm rot="16200000">
            <a:off x="-9303456" y="16430275"/>
            <a:ext cx="15366999" cy="1619956"/>
          </a:xfrm>
          <a:prstGeom prst="rect">
            <a:avLst/>
          </a:prstGeom>
        </p:spPr>
      </p:pic>
      <p:pic>
        <p:nvPicPr>
          <p:cNvPr id="1032" name="New picture"/>
          <p:cNvPicPr/>
          <p:nvPr/>
        </p:nvPicPr>
        <p:blipFill dpi="0">
          <a:blip r:embed="rId13"/>
          <a:stretch>
            <a:fillRect/>
          </a:stretch>
        </p:blipFill>
        <p:spPr>
          <a:xfrm rot="5400000">
            <a:off x="45142860" y="16430275"/>
            <a:ext cx="15366999" cy="1619956"/>
          </a:xfrm>
          <a:prstGeom prst="rect">
            <a:avLst/>
          </a:prstGeom>
        </p:spPr>
      </p:pic>
      <p:pic>
        <p:nvPicPr>
          <p:cNvPr id="1033" name="New picture"/>
          <p:cNvPicPr/>
          <p:nvPr/>
        </p:nvPicPr>
        <p:blipFill dpi="0">
          <a:blip r:embed="rId14"/>
          <a:stretch>
            <a:fillRect/>
          </a:stretch>
        </p:blipFill>
        <p:spPr>
          <a:xfrm>
            <a:off x="2904073" y="33426402"/>
            <a:ext cx="45398267" cy="2019300"/>
          </a:xfrm>
          <a:prstGeom prst="rect">
            <a:avLst/>
          </a:prstGeom>
        </p:spPr>
      </p:pic>
      <p:sp>
        <p:nvSpPr>
          <p:cNvPr id="1034" name="New shape"/>
          <p:cNvSpPr/>
          <p:nvPr/>
        </p:nvSpPr>
        <p:spPr>
          <a:xfrm>
            <a:off x="2904068" y="33997906"/>
            <a:ext cx="25603200" cy="1269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l"/>
            <a:r>
              <a:rPr sz="5653" smtId="4294967295">
                <a:solidFill>
                  <a:srgbClr val="808080"/>
                </a:solidFill>
              </a:rPr>
              <a:t>Template ID: greenapple  Size: 36x54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180612" rtl="0" eaLnBrk="0" fontAlgn="base" hangingPunct="0">
        <a:spcBef>
          <a:spcPct val="0"/>
        </a:spcBef>
        <a:spcAft>
          <a:spcPct val="0"/>
        </a:spcAft>
        <a:defRPr sz="20175">
          <a:solidFill>
            <a:schemeClr val="tx2"/>
          </a:solidFill>
          <a:latin typeface="+mj-lt"/>
          <a:ea typeface="+mj-ea"/>
          <a:cs typeface="+mj-cs"/>
        </a:defRPr>
      </a:lvl1pPr>
      <a:lvl2pPr algn="ctr" defTabSz="4180612" rtl="0" eaLnBrk="0" fontAlgn="base" hangingPunct="0">
        <a:spcBef>
          <a:spcPct val="0"/>
        </a:spcBef>
        <a:spcAft>
          <a:spcPct val="0"/>
        </a:spcAft>
        <a:defRPr sz="20175">
          <a:solidFill>
            <a:schemeClr val="tx2"/>
          </a:solidFill>
          <a:latin typeface="Arial"/>
        </a:defRPr>
      </a:lvl2pPr>
      <a:lvl3pPr algn="ctr" defTabSz="4180612" rtl="0" eaLnBrk="0" fontAlgn="base" hangingPunct="0">
        <a:spcBef>
          <a:spcPct val="0"/>
        </a:spcBef>
        <a:spcAft>
          <a:spcPct val="0"/>
        </a:spcAft>
        <a:defRPr sz="20175">
          <a:solidFill>
            <a:schemeClr val="tx2"/>
          </a:solidFill>
          <a:latin typeface="Arial"/>
        </a:defRPr>
      </a:lvl3pPr>
      <a:lvl4pPr algn="ctr" defTabSz="4180612" rtl="0" eaLnBrk="0" fontAlgn="base" hangingPunct="0">
        <a:spcBef>
          <a:spcPct val="0"/>
        </a:spcBef>
        <a:spcAft>
          <a:spcPct val="0"/>
        </a:spcAft>
        <a:defRPr sz="20175">
          <a:solidFill>
            <a:schemeClr val="tx2"/>
          </a:solidFill>
          <a:latin typeface="Arial"/>
        </a:defRPr>
      </a:lvl4pPr>
      <a:lvl5pPr algn="ctr" defTabSz="4180612" rtl="0" eaLnBrk="0" fontAlgn="base" hangingPunct="0">
        <a:spcBef>
          <a:spcPct val="0"/>
        </a:spcBef>
        <a:spcAft>
          <a:spcPct val="0"/>
        </a:spcAft>
        <a:defRPr sz="20175">
          <a:solidFill>
            <a:schemeClr val="tx2"/>
          </a:solidFill>
          <a:latin typeface="Arial"/>
        </a:defRPr>
      </a:lvl5pPr>
      <a:lvl6pPr marL="406352" algn="ctr" defTabSz="4180612" rtl="0" fontAlgn="base">
        <a:spcBef>
          <a:spcPct val="0"/>
        </a:spcBef>
        <a:spcAft>
          <a:spcPct val="0"/>
        </a:spcAft>
        <a:defRPr sz="20175">
          <a:solidFill>
            <a:schemeClr val="tx2"/>
          </a:solidFill>
          <a:latin typeface="Arial"/>
        </a:defRPr>
      </a:lvl6pPr>
      <a:lvl7pPr marL="812702" algn="ctr" defTabSz="4180612" rtl="0" fontAlgn="base">
        <a:spcBef>
          <a:spcPct val="0"/>
        </a:spcBef>
        <a:spcAft>
          <a:spcPct val="0"/>
        </a:spcAft>
        <a:defRPr sz="20175">
          <a:solidFill>
            <a:schemeClr val="tx2"/>
          </a:solidFill>
          <a:latin typeface="Arial"/>
        </a:defRPr>
      </a:lvl7pPr>
      <a:lvl8pPr marL="1219051" algn="ctr" defTabSz="4180612" rtl="0" fontAlgn="base">
        <a:spcBef>
          <a:spcPct val="0"/>
        </a:spcBef>
        <a:spcAft>
          <a:spcPct val="0"/>
        </a:spcAft>
        <a:defRPr sz="20175">
          <a:solidFill>
            <a:schemeClr val="tx2"/>
          </a:solidFill>
          <a:latin typeface="Arial"/>
        </a:defRPr>
      </a:lvl8pPr>
      <a:lvl9pPr marL="1625403" algn="ctr" defTabSz="4180612" rtl="0" fontAlgn="base">
        <a:spcBef>
          <a:spcPct val="0"/>
        </a:spcBef>
        <a:spcAft>
          <a:spcPct val="0"/>
        </a:spcAft>
        <a:defRPr sz="20175">
          <a:solidFill>
            <a:schemeClr val="tx2"/>
          </a:solidFill>
          <a:latin typeface="Arial"/>
        </a:defRPr>
      </a:lvl9pPr>
    </p:titleStyle>
    <p:bodyStyle>
      <a:defPPr>
        <a:defRPr kern="1200" smtId="4294967295"/>
      </a:defPPr>
      <a:lvl1pPr marL="1568964" indent="-1568964" algn="l" defTabSz="4180612" rtl="0" eaLnBrk="0" fontAlgn="base" hangingPunct="0">
        <a:spcBef>
          <a:spcPct val="20000"/>
        </a:spcBef>
        <a:spcAft>
          <a:spcPct val="0"/>
        </a:spcAft>
        <a:buChar char="•"/>
        <a:defRPr sz="14663">
          <a:solidFill>
            <a:schemeClr val="tx1"/>
          </a:solidFill>
          <a:latin typeface="+mn-lt"/>
          <a:ea typeface="+mn-ea"/>
          <a:cs typeface="+mn-cs"/>
        </a:defRPr>
      </a:lvl1pPr>
      <a:lvl2pPr marL="3397542" indent="-1307941" algn="l" defTabSz="4180612" rtl="0" eaLnBrk="0" fontAlgn="base" hangingPunct="0">
        <a:spcBef>
          <a:spcPct val="20000"/>
        </a:spcBef>
        <a:spcAft>
          <a:spcPct val="0"/>
        </a:spcAft>
        <a:buChar char="–"/>
        <a:defRPr sz="12799">
          <a:solidFill>
            <a:schemeClr val="tx1"/>
          </a:solidFill>
          <a:latin typeface="+mn-lt"/>
        </a:defRPr>
      </a:lvl2pPr>
      <a:lvl3pPr marL="5226118" indent="-1045507" algn="l" defTabSz="4180612" rtl="0" eaLnBrk="0" fontAlgn="base" hangingPunct="0">
        <a:spcBef>
          <a:spcPct val="20000"/>
        </a:spcBef>
        <a:spcAft>
          <a:spcPct val="0"/>
        </a:spcAft>
        <a:buChar char="•"/>
        <a:defRPr sz="10932">
          <a:solidFill>
            <a:schemeClr val="tx1"/>
          </a:solidFill>
          <a:latin typeface="+mn-lt"/>
        </a:defRPr>
      </a:lvl3pPr>
      <a:lvl4pPr marL="7314308" indent="-1045507" algn="l" defTabSz="4180612" rtl="0" eaLnBrk="0" fontAlgn="base" hangingPunct="0">
        <a:spcBef>
          <a:spcPct val="20000"/>
        </a:spcBef>
        <a:spcAft>
          <a:spcPct val="0"/>
        </a:spcAft>
        <a:buChar char="–"/>
        <a:defRPr sz="9243">
          <a:solidFill>
            <a:schemeClr val="tx1"/>
          </a:solidFill>
          <a:latin typeface="+mn-lt"/>
        </a:defRPr>
      </a:lvl4pPr>
      <a:lvl5pPr marL="9403907" indent="-1044094" algn="l" defTabSz="4180612" rtl="0" eaLnBrk="0" fontAlgn="base" hangingPunct="0">
        <a:spcBef>
          <a:spcPct val="20000"/>
        </a:spcBef>
        <a:spcAft>
          <a:spcPct val="0"/>
        </a:spcAft>
        <a:buChar char="»"/>
        <a:defRPr sz="9243">
          <a:solidFill>
            <a:schemeClr val="tx1"/>
          </a:solidFill>
          <a:latin typeface="+mn-lt"/>
        </a:defRPr>
      </a:lvl5pPr>
      <a:lvl6pPr marL="9810259" indent="-1044094" algn="l" defTabSz="4180612" rtl="0" fontAlgn="base">
        <a:spcBef>
          <a:spcPct val="20000"/>
        </a:spcBef>
        <a:spcAft>
          <a:spcPct val="0"/>
        </a:spcAft>
        <a:buChar char="»"/>
        <a:defRPr sz="9243">
          <a:solidFill>
            <a:schemeClr val="tx1"/>
          </a:solidFill>
          <a:latin typeface="+mn-lt"/>
        </a:defRPr>
      </a:lvl6pPr>
      <a:lvl7pPr marL="10216610" indent="-1044094" algn="l" defTabSz="4180612" rtl="0" fontAlgn="base">
        <a:spcBef>
          <a:spcPct val="20000"/>
        </a:spcBef>
        <a:spcAft>
          <a:spcPct val="0"/>
        </a:spcAft>
        <a:buChar char="»"/>
        <a:defRPr sz="9243">
          <a:solidFill>
            <a:schemeClr val="tx1"/>
          </a:solidFill>
          <a:latin typeface="+mn-lt"/>
        </a:defRPr>
      </a:lvl7pPr>
      <a:lvl8pPr marL="10622960" indent="-1044094" algn="l" defTabSz="4180612" rtl="0" fontAlgn="base">
        <a:spcBef>
          <a:spcPct val="20000"/>
        </a:spcBef>
        <a:spcAft>
          <a:spcPct val="0"/>
        </a:spcAft>
        <a:buChar char="»"/>
        <a:defRPr sz="9243">
          <a:solidFill>
            <a:schemeClr val="tx1"/>
          </a:solidFill>
          <a:latin typeface="+mn-lt"/>
        </a:defRPr>
      </a:lvl8pPr>
      <a:lvl9pPr marL="11029310" indent="-1044094" algn="l" defTabSz="4180612" rtl="0" fontAlgn="base">
        <a:spcBef>
          <a:spcPct val="20000"/>
        </a:spcBef>
        <a:spcAft>
          <a:spcPct val="0"/>
        </a:spcAft>
        <a:buChar char="»"/>
        <a:defRPr sz="9243">
          <a:solidFill>
            <a:schemeClr val="tx1"/>
          </a:solidFill>
          <a:latin typeface="+mn-lt"/>
        </a:defRPr>
      </a:lvl9pPr>
    </p:bodyStyle>
    <p:otherStyle>
      <a:defPPr>
        <a:defRPr lang="en-US"/>
      </a:defPPr>
      <a:lvl1pPr marL="0" algn="l" defTabSz="812702" rtl="0" eaLnBrk="1" latinLnBrk="0" hangingPunct="1">
        <a:defRPr sz="1600" kern="1200">
          <a:solidFill>
            <a:schemeClr val="tx1"/>
          </a:solidFill>
          <a:latin typeface="+mn-lt"/>
          <a:ea typeface="+mn-ea"/>
          <a:cs typeface="+mn-cs"/>
        </a:defRPr>
      </a:lvl1pPr>
      <a:lvl2pPr marL="406352" algn="l" defTabSz="812702" rtl="0" eaLnBrk="1" latinLnBrk="0" hangingPunct="1">
        <a:defRPr sz="1600" kern="1200">
          <a:solidFill>
            <a:schemeClr val="tx1"/>
          </a:solidFill>
          <a:latin typeface="+mn-lt"/>
          <a:ea typeface="+mn-ea"/>
          <a:cs typeface="+mn-cs"/>
        </a:defRPr>
      </a:lvl2pPr>
      <a:lvl3pPr marL="812702" algn="l" defTabSz="812702" rtl="0" eaLnBrk="1" latinLnBrk="0" hangingPunct="1">
        <a:defRPr sz="1600" kern="1200">
          <a:solidFill>
            <a:schemeClr val="tx1"/>
          </a:solidFill>
          <a:latin typeface="+mn-lt"/>
          <a:ea typeface="+mn-ea"/>
          <a:cs typeface="+mn-cs"/>
        </a:defRPr>
      </a:lvl3pPr>
      <a:lvl4pPr marL="1219051" algn="l" defTabSz="812702" rtl="0" eaLnBrk="1" latinLnBrk="0" hangingPunct="1">
        <a:defRPr sz="1600" kern="1200">
          <a:solidFill>
            <a:schemeClr val="tx1"/>
          </a:solidFill>
          <a:latin typeface="+mn-lt"/>
          <a:ea typeface="+mn-ea"/>
          <a:cs typeface="+mn-cs"/>
        </a:defRPr>
      </a:lvl4pPr>
      <a:lvl5pPr marL="1625403" algn="l" defTabSz="812702" rtl="0" eaLnBrk="1" latinLnBrk="0" hangingPunct="1">
        <a:defRPr sz="1600" kern="1200">
          <a:solidFill>
            <a:schemeClr val="tx1"/>
          </a:solidFill>
          <a:latin typeface="+mn-lt"/>
          <a:ea typeface="+mn-ea"/>
          <a:cs typeface="+mn-cs"/>
        </a:defRPr>
      </a:lvl5pPr>
      <a:lvl6pPr marL="2031753" algn="l" defTabSz="812702" rtl="0" eaLnBrk="1" latinLnBrk="0" hangingPunct="1">
        <a:defRPr sz="1600" kern="1200">
          <a:solidFill>
            <a:schemeClr val="tx1"/>
          </a:solidFill>
          <a:latin typeface="+mn-lt"/>
          <a:ea typeface="+mn-ea"/>
          <a:cs typeface="+mn-cs"/>
        </a:defRPr>
      </a:lvl6pPr>
      <a:lvl7pPr marL="2438103" algn="l" defTabSz="812702" rtl="0" eaLnBrk="1" latinLnBrk="0" hangingPunct="1">
        <a:defRPr sz="1600" kern="1200">
          <a:solidFill>
            <a:schemeClr val="tx1"/>
          </a:solidFill>
          <a:latin typeface="+mn-lt"/>
          <a:ea typeface="+mn-ea"/>
          <a:cs typeface="+mn-cs"/>
        </a:defRPr>
      </a:lvl7pPr>
      <a:lvl8pPr marL="2844453" algn="l" defTabSz="812702" rtl="0" eaLnBrk="1" latinLnBrk="0" hangingPunct="1">
        <a:defRPr sz="1600" kern="1200">
          <a:solidFill>
            <a:schemeClr val="tx1"/>
          </a:solidFill>
          <a:latin typeface="+mn-lt"/>
          <a:ea typeface="+mn-ea"/>
          <a:cs typeface="+mn-cs"/>
        </a:defRPr>
      </a:lvl8pPr>
      <a:lvl9pPr marL="3250804" algn="l" defTabSz="812702"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emf"/><Relationship Id="rId24" Type="http://schemas.openxmlformats.org/officeDocument/2006/relationships/image" Target="../media/image24.emf"/><Relationship Id="rId25" Type="http://schemas.openxmlformats.org/officeDocument/2006/relationships/image" Target="../media/image25.emf"/><Relationship Id="rId26" Type="http://schemas.openxmlformats.org/officeDocument/2006/relationships/image" Target="../media/image26.emf"/><Relationship Id="rId27" Type="http://schemas.openxmlformats.org/officeDocument/2006/relationships/image" Target="../media/image27.png"/><Relationship Id="rId28" Type="http://schemas.openxmlformats.org/officeDocument/2006/relationships/image" Target="../media/image28.png"/><Relationship Id="rId29"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 Id="rId4" Type="http://schemas.openxmlformats.org/officeDocument/2006/relationships/image" Target="../media/image4.png"/><Relationship Id="rId5" Type="http://schemas.openxmlformats.org/officeDocument/2006/relationships/image" Target="../media/image5.png"/><Relationship Id="rId30" Type="http://schemas.openxmlformats.org/officeDocument/2006/relationships/image" Target="../media/image29.png"/><Relationship Id="rId31" Type="http://schemas.openxmlformats.org/officeDocument/2006/relationships/image" Target="../media/image30.png"/><Relationship Id="rId32" Type="http://schemas.openxmlformats.org/officeDocument/2006/relationships/image" Target="../media/image31.emf"/><Relationship Id="rId9" Type="http://schemas.openxmlformats.org/officeDocument/2006/relationships/image" Target="../media/image9.emf"/><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33" Type="http://schemas.openxmlformats.org/officeDocument/2006/relationships/image" Target="../media/image32.png"/><Relationship Id="rId34" Type="http://schemas.openxmlformats.org/officeDocument/2006/relationships/image" Target="../media/image33.emf"/><Relationship Id="rId10" Type="http://schemas.openxmlformats.org/officeDocument/2006/relationships/image" Target="../media/image10.emf"/><Relationship Id="rId11" Type="http://schemas.openxmlformats.org/officeDocument/2006/relationships/image" Target="../media/image11.emf"/><Relationship Id="rId12" Type="http://schemas.openxmlformats.org/officeDocument/2006/relationships/image" Target="../media/image12.emf"/><Relationship Id="rId13" Type="http://schemas.openxmlformats.org/officeDocument/2006/relationships/image" Target="../media/image13.emf"/><Relationship Id="rId14" Type="http://schemas.openxmlformats.org/officeDocument/2006/relationships/image" Target="../media/image14.emf"/><Relationship Id="rId15" Type="http://schemas.openxmlformats.org/officeDocument/2006/relationships/image" Target="../media/image15.emf"/><Relationship Id="rId16" Type="http://schemas.openxmlformats.org/officeDocument/2006/relationships/image" Target="../media/image16.emf"/><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2E0DC"/>
        </a:solidFill>
        <a:effectLst/>
      </p:bgPr>
    </p:bg>
    <p:spTree>
      <p:nvGrpSpPr>
        <p:cNvPr id="1" name=""/>
        <p:cNvGrpSpPr/>
        <p:nvPr/>
      </p:nvGrpSpPr>
      <p:grpSpPr>
        <a:xfrm>
          <a:off x="0" y="0"/>
          <a:ext cx="0" cy="0"/>
          <a:chOff x="0" y="0"/>
          <a:chExt cx="0" cy="0"/>
        </a:xfrm>
      </p:grpSpPr>
      <p:sp>
        <p:nvSpPr>
          <p:cNvPr id="9" name="Rectangle 8"/>
          <p:cNvSpPr/>
          <p:nvPr/>
        </p:nvSpPr>
        <p:spPr bwMode="auto">
          <a:xfrm>
            <a:off x="1204182" y="4458306"/>
            <a:ext cx="12902174" cy="11673190"/>
          </a:xfrm>
          <a:prstGeom prst="rect">
            <a:avLst/>
          </a:prstGeom>
          <a:solidFill>
            <a:srgbClr val="E0F2F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050" name="Rectangle 6"/>
          <p:cNvSpPr>
            <a:spLocks noChangeArrowheads="1"/>
          </p:cNvSpPr>
          <p:nvPr/>
        </p:nvSpPr>
        <p:spPr bwMode="auto">
          <a:xfrm>
            <a:off x="0" y="-76901"/>
            <a:ext cx="51206400" cy="3454400"/>
          </a:xfrm>
          <a:prstGeom prst="rect">
            <a:avLst/>
          </a:prstGeom>
          <a:solidFill>
            <a:srgbClr val="017A6B"/>
          </a:solidFill>
          <a:ln w="38100">
            <a:noFill/>
            <a:miter lim="800000"/>
          </a:ln>
          <a:effectLst>
            <a:outerShdw blurRad="317500" dist="101600" dir="10800000" algn="tl" rotWithShape="0">
              <a:prstClr val="black">
                <a:alpha val="40000"/>
              </a:prstClr>
            </a:outerShdw>
          </a:effectLst>
          <a:scene3d>
            <a:camera prst="orthographicFront"/>
            <a:lightRig rig="threePt" dir="t"/>
          </a:scene3d>
          <a:sp3d extrusionH="12700" prstMaterial="dkEdge"/>
        </p:spPr>
        <p:txBody>
          <a:bodyPr lIns="121920" tIns="60960" rIns="121920" bIns="60960" anchor="ctr"/>
          <a:lstStyle>
            <a:defPPr>
              <a:defRPr kern="1200" smtId="4294967295"/>
            </a:defPPr>
          </a:lstStyle>
          <a:p>
            <a:pPr algn="ctr" defTabSz="4180612"/>
            <a:r>
              <a:rPr lang="en-US" sz="5400" b="1" dirty="0">
                <a:solidFill>
                  <a:schemeClr val="bg1"/>
                </a:solidFill>
                <a:latin typeface="Arial" charset="0"/>
                <a:ea typeface="Arial" charset="0"/>
                <a:cs typeface="Arial" charset="0"/>
              </a:rPr>
              <a:t>UV-Vis Molecular Absorption Spectra: Benchmarking Ab Initio Computational Methods for the Quantitative Prediction of Sunlight-Driven Pollutant Degradation in Aquatic Environments</a:t>
            </a:r>
          </a:p>
          <a:p>
            <a:pPr algn="ctr" defTabSz="4180612"/>
            <a:endParaRPr lang="en-US" sz="712" b="1" dirty="0">
              <a:solidFill>
                <a:schemeClr val="bg1"/>
              </a:solidFill>
              <a:latin typeface="Arial" charset="0"/>
              <a:ea typeface="Arial" charset="0"/>
              <a:cs typeface="Arial" charset="0"/>
            </a:endParaRPr>
          </a:p>
          <a:p>
            <a:pPr algn="ctr" defTabSz="4180612"/>
            <a:r>
              <a:rPr lang="en-US" sz="3733" b="1" dirty="0" err="1">
                <a:solidFill>
                  <a:schemeClr val="bg1"/>
                </a:solidFill>
                <a:latin typeface="Arial" charset="0"/>
                <a:ea typeface="Arial" charset="0"/>
                <a:cs typeface="Arial" charset="0"/>
              </a:rPr>
              <a:t>Kasidet</a:t>
            </a:r>
            <a:r>
              <a:rPr lang="en-US" sz="3733" b="1" dirty="0">
                <a:solidFill>
                  <a:schemeClr val="bg1"/>
                </a:solidFill>
                <a:latin typeface="Arial" charset="0"/>
                <a:ea typeface="Arial" charset="0"/>
                <a:cs typeface="Arial" charset="0"/>
              </a:rPr>
              <a:t> (Jing) </a:t>
            </a:r>
            <a:r>
              <a:rPr lang="en-US" sz="3733" b="1" dirty="0" err="1">
                <a:solidFill>
                  <a:schemeClr val="bg1"/>
                </a:solidFill>
                <a:latin typeface="Arial" charset="0"/>
                <a:ea typeface="Arial" charset="0"/>
                <a:cs typeface="Arial" charset="0"/>
              </a:rPr>
              <a:t>Trerayapiwat</a:t>
            </a:r>
            <a:r>
              <a:rPr lang="en-US" sz="3733" b="1" dirty="0">
                <a:solidFill>
                  <a:schemeClr val="bg1"/>
                </a:solidFill>
                <a:latin typeface="Arial" charset="0"/>
                <a:ea typeface="Arial" charset="0"/>
                <a:cs typeface="Arial" charset="0"/>
              </a:rPr>
              <a:t> and Soren N. Eustis</a:t>
            </a:r>
          </a:p>
          <a:p>
            <a:pPr algn="ctr" defTabSz="4180612"/>
            <a:endParaRPr lang="en-US" sz="712" b="1" dirty="0">
              <a:solidFill>
                <a:schemeClr val="bg1"/>
              </a:solidFill>
              <a:latin typeface="Arial" charset="0"/>
              <a:ea typeface="Arial" charset="0"/>
              <a:cs typeface="Arial" charset="0"/>
            </a:endParaRPr>
          </a:p>
          <a:p>
            <a:pPr algn="ctr" defTabSz="4180612"/>
            <a:r>
              <a:rPr lang="en-US" sz="3200" b="1" dirty="0">
                <a:solidFill>
                  <a:schemeClr val="bg1"/>
                </a:solidFill>
                <a:latin typeface="Arial" charset="0"/>
                <a:ea typeface="Arial" charset="0"/>
                <a:cs typeface="Arial" charset="0"/>
              </a:rPr>
              <a:t>Department of Chemistry, Bowdoin College, Brunswick, ME 04011, USA</a:t>
            </a:r>
          </a:p>
        </p:txBody>
      </p:sp>
      <p:sp>
        <p:nvSpPr>
          <p:cNvPr id="2051" name="Rectangle 7"/>
          <p:cNvSpPr>
            <a:spLocks noChangeArrowheads="1"/>
          </p:cNvSpPr>
          <p:nvPr/>
        </p:nvSpPr>
        <p:spPr bwMode="auto">
          <a:xfrm>
            <a:off x="1204182" y="4441371"/>
            <a:ext cx="12899169" cy="914400"/>
          </a:xfrm>
          <a:prstGeom prst="rect">
            <a:avLst/>
          </a:prstGeom>
          <a:solidFill>
            <a:srgbClr val="FF9802"/>
          </a:solidFill>
          <a:ln>
            <a:noFill/>
          </a:ln>
        </p:spPr>
        <p:txBody>
          <a:bodyPr wrap="none" lIns="121920" tIns="60960" rIns="121920" bIns="60960" anchor="ctr"/>
          <a:lstStyle>
            <a:defPPr>
              <a:defRPr kern="1200" smtId="4294967295"/>
            </a:defPPr>
          </a:lstStyle>
          <a:p>
            <a:pPr algn="ctr" defTabSz="4180612"/>
            <a:r>
              <a:rPr lang="en-US" sz="5066" b="1" dirty="0">
                <a:solidFill>
                  <a:schemeClr val="bg1"/>
                </a:solidFill>
                <a:latin typeface="Gill Sans" pitchFamily="34" charset="0"/>
              </a:rPr>
              <a:t>Motivation</a:t>
            </a:r>
          </a:p>
        </p:txBody>
      </p:sp>
      <p:sp>
        <p:nvSpPr>
          <p:cNvPr id="2052" name="Rectangle 14"/>
          <p:cNvSpPr>
            <a:spLocks noChangeArrowheads="1"/>
          </p:cNvSpPr>
          <p:nvPr/>
        </p:nvSpPr>
        <p:spPr bwMode="auto">
          <a:xfrm>
            <a:off x="14876712" y="4458306"/>
            <a:ext cx="10020301" cy="914400"/>
          </a:xfrm>
          <a:prstGeom prst="rect">
            <a:avLst/>
          </a:prstGeom>
          <a:solidFill>
            <a:srgbClr val="FA881E"/>
          </a:solidFill>
          <a:ln>
            <a:noFill/>
          </a:ln>
        </p:spPr>
        <p:txBody>
          <a:bodyPr wrap="none" lIns="121920" tIns="60960" rIns="121920" bIns="60960" anchor="ctr"/>
          <a:lstStyle>
            <a:defPPr>
              <a:defRPr kern="1200" smtId="4294967295"/>
            </a:defPPr>
          </a:lstStyle>
          <a:p>
            <a:pPr algn="ctr" defTabSz="4180612"/>
            <a:r>
              <a:rPr lang="en-US" sz="5066" b="1" dirty="0">
                <a:solidFill>
                  <a:schemeClr val="bg1"/>
                </a:solidFill>
                <a:latin typeface="Gill Sans" pitchFamily="34" charset="0"/>
              </a:rPr>
              <a:t>Approach</a:t>
            </a:r>
          </a:p>
        </p:txBody>
      </p:sp>
      <p:sp>
        <p:nvSpPr>
          <p:cNvPr id="2053" name="Rectangle 8"/>
          <p:cNvSpPr>
            <a:spLocks noChangeArrowheads="1"/>
          </p:cNvSpPr>
          <p:nvPr/>
        </p:nvSpPr>
        <p:spPr bwMode="auto">
          <a:xfrm>
            <a:off x="14813596" y="18624308"/>
            <a:ext cx="10358967" cy="914400"/>
          </a:xfrm>
          <a:prstGeom prst="rect">
            <a:avLst/>
          </a:prstGeom>
          <a:solidFill>
            <a:srgbClr val="FA881E"/>
          </a:solidFill>
          <a:ln>
            <a:noFill/>
          </a:ln>
        </p:spPr>
        <p:txBody>
          <a:bodyPr wrap="none" lIns="121920" tIns="60960" rIns="121920" bIns="60960" anchor="ctr"/>
          <a:lstStyle>
            <a:defPPr>
              <a:defRPr kern="1200" smtId="4294967295"/>
            </a:defPPr>
          </a:lstStyle>
          <a:p>
            <a:pPr algn="ctr" defTabSz="4180612"/>
            <a:r>
              <a:rPr lang="en-US" sz="5066" b="1" dirty="0">
                <a:solidFill>
                  <a:schemeClr val="bg1"/>
                </a:solidFill>
                <a:latin typeface="Gill Sans" pitchFamily="34" charset="0"/>
              </a:rPr>
              <a:t>Methods</a:t>
            </a:r>
          </a:p>
        </p:txBody>
      </p:sp>
      <p:sp>
        <p:nvSpPr>
          <p:cNvPr id="2054" name="Rectangle 9"/>
          <p:cNvSpPr>
            <a:spLocks noChangeArrowheads="1"/>
          </p:cNvSpPr>
          <p:nvPr/>
        </p:nvSpPr>
        <p:spPr bwMode="auto">
          <a:xfrm>
            <a:off x="26012423" y="4458308"/>
            <a:ext cx="20791311" cy="897467"/>
          </a:xfrm>
          <a:prstGeom prst="rect">
            <a:avLst/>
          </a:prstGeom>
          <a:solidFill>
            <a:srgbClr val="FA881E"/>
          </a:solidFill>
          <a:ln>
            <a:noFill/>
          </a:ln>
        </p:spPr>
        <p:txBody>
          <a:bodyPr wrap="none" lIns="121920" tIns="60960" rIns="121920" bIns="60960" anchor="ctr"/>
          <a:lstStyle>
            <a:defPPr>
              <a:defRPr kern="1200" smtId="4294967295"/>
            </a:defPPr>
          </a:lstStyle>
          <a:p>
            <a:pPr algn="ctr" defTabSz="4180612"/>
            <a:r>
              <a:rPr lang="en-US" sz="5066" b="1" dirty="0">
                <a:solidFill>
                  <a:schemeClr val="bg1"/>
                </a:solidFill>
                <a:latin typeface="Gill Sans" pitchFamily="34" charset="0"/>
              </a:rPr>
              <a:t>Results and Discussions</a:t>
            </a:r>
          </a:p>
        </p:txBody>
      </p:sp>
      <p:sp>
        <p:nvSpPr>
          <p:cNvPr id="2055" name="Rectangle 16"/>
          <p:cNvSpPr>
            <a:spLocks noChangeArrowheads="1"/>
          </p:cNvSpPr>
          <p:nvPr/>
        </p:nvSpPr>
        <p:spPr bwMode="auto">
          <a:xfrm>
            <a:off x="26140834" y="20632458"/>
            <a:ext cx="10358967" cy="914400"/>
          </a:xfrm>
          <a:prstGeom prst="rect">
            <a:avLst/>
          </a:prstGeom>
          <a:solidFill>
            <a:srgbClr val="FA881E"/>
          </a:solidFill>
          <a:ln>
            <a:noFill/>
          </a:ln>
        </p:spPr>
        <p:txBody>
          <a:bodyPr wrap="none" lIns="121920" tIns="60960" rIns="121920" bIns="60960" anchor="ctr"/>
          <a:lstStyle>
            <a:defPPr>
              <a:defRPr kern="1200" smtId="4294967295"/>
            </a:defPPr>
          </a:lstStyle>
          <a:p>
            <a:pPr algn="ctr" defTabSz="4180612"/>
            <a:r>
              <a:rPr lang="en-US" sz="5066" b="1" dirty="0">
                <a:solidFill>
                  <a:schemeClr val="bg1"/>
                </a:solidFill>
                <a:latin typeface="Gill Sans" pitchFamily="34" charset="0"/>
              </a:rPr>
              <a:t>Conclusion</a:t>
            </a:r>
          </a:p>
        </p:txBody>
      </p:sp>
      <p:sp>
        <p:nvSpPr>
          <p:cNvPr id="2057" name="Rectangle 18"/>
          <p:cNvSpPr>
            <a:spLocks noChangeArrowheads="1"/>
          </p:cNvSpPr>
          <p:nvPr/>
        </p:nvSpPr>
        <p:spPr bwMode="auto">
          <a:xfrm>
            <a:off x="37225709" y="20385227"/>
            <a:ext cx="9578027" cy="914400"/>
          </a:xfrm>
          <a:prstGeom prst="rect">
            <a:avLst/>
          </a:prstGeom>
          <a:solidFill>
            <a:srgbClr val="FA881E"/>
          </a:solidFill>
          <a:ln>
            <a:noFill/>
          </a:ln>
        </p:spPr>
        <p:txBody>
          <a:bodyPr wrap="none" lIns="121920" tIns="60960" rIns="121920" bIns="60960" anchor="ctr"/>
          <a:lstStyle>
            <a:defPPr>
              <a:defRPr kern="1200" smtId="4294967295"/>
            </a:defPPr>
          </a:lstStyle>
          <a:p>
            <a:pPr algn="ctr" defTabSz="4180612"/>
            <a:r>
              <a:rPr lang="en-US" sz="5066" b="1" dirty="0">
                <a:solidFill>
                  <a:schemeClr val="bg1"/>
                </a:solidFill>
                <a:latin typeface="Gill Sans" pitchFamily="34" charset="0"/>
              </a:rPr>
              <a:t>Acknowledgement</a:t>
            </a:r>
          </a:p>
        </p:txBody>
      </p:sp>
      <p:sp>
        <p:nvSpPr>
          <p:cNvPr id="2061" name="Rectangle 36"/>
          <p:cNvSpPr>
            <a:spLocks noChangeArrowheads="1"/>
          </p:cNvSpPr>
          <p:nvPr/>
        </p:nvSpPr>
        <p:spPr bwMode="auto">
          <a:xfrm>
            <a:off x="1204182" y="18440400"/>
            <a:ext cx="12899169" cy="914400"/>
          </a:xfrm>
          <a:prstGeom prst="rect">
            <a:avLst/>
          </a:prstGeom>
          <a:solidFill>
            <a:srgbClr val="FA881E"/>
          </a:solidFill>
          <a:ln>
            <a:noFill/>
          </a:ln>
        </p:spPr>
        <p:txBody>
          <a:bodyPr wrap="none" lIns="121920" tIns="60960" rIns="121920" bIns="60960" anchor="ctr"/>
          <a:lstStyle>
            <a:defPPr>
              <a:defRPr kern="1200" smtId="4294967295"/>
            </a:defPPr>
          </a:lstStyle>
          <a:p>
            <a:pPr algn="ctr" defTabSz="4180612"/>
            <a:r>
              <a:rPr lang="en-US" sz="5066" b="1" dirty="0">
                <a:solidFill>
                  <a:schemeClr val="bg1"/>
                </a:solidFill>
                <a:latin typeface="Gill Sans" pitchFamily="34" charset="0"/>
              </a:rPr>
              <a:t>Background</a:t>
            </a:r>
          </a:p>
        </p:txBody>
      </p:sp>
      <p:sp>
        <p:nvSpPr>
          <p:cNvPr id="2063" name="Text Box 403"/>
          <p:cNvSpPr txBox="1">
            <a:spLocks noChangeArrowheads="1"/>
          </p:cNvSpPr>
          <p:nvPr/>
        </p:nvSpPr>
        <p:spPr bwMode="auto">
          <a:xfrm>
            <a:off x="14913789" y="19724916"/>
            <a:ext cx="10242153" cy="5859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20" tIns="60960" rIns="121920" bIns="6096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algn="just" eaLnBrk="1" hangingPunct="1">
              <a:spcBef>
                <a:spcPct val="50000"/>
              </a:spcBef>
            </a:pPr>
            <a:r>
              <a:rPr lang="en-US" sz="2571" dirty="0">
                <a:latin typeface="Gill Sans" charset="0"/>
                <a:ea typeface="Gill Sans" charset="0"/>
                <a:cs typeface="Gill Sans" charset="0"/>
              </a:rPr>
              <a:t>MD-TDDFT is performed using GAMESS</a:t>
            </a:r>
            <a:r>
              <a:rPr lang="en-US" sz="2571" baseline="30000" dirty="0">
                <a:latin typeface="Gill Sans" charset="0"/>
                <a:ea typeface="Gill Sans" charset="0"/>
                <a:cs typeface="Gill Sans" charset="0"/>
              </a:rPr>
              <a:t>10</a:t>
            </a:r>
            <a:r>
              <a:rPr lang="en-US" sz="2571" dirty="0">
                <a:latin typeface="Gill Sans" charset="0"/>
                <a:ea typeface="Gill Sans" charset="0"/>
                <a:cs typeface="Gill Sans" charset="0"/>
              </a:rPr>
              <a:t> quantum computational package. Matlab</a:t>
            </a:r>
            <a:r>
              <a:rPr lang="en-US" sz="2571" baseline="30000" dirty="0">
                <a:latin typeface="Gill Sans" charset="0"/>
                <a:ea typeface="Gill Sans" charset="0"/>
                <a:cs typeface="Gill Sans" charset="0"/>
              </a:rPr>
              <a:t>9</a:t>
            </a:r>
            <a:r>
              <a:rPr lang="en-US" sz="2571" dirty="0">
                <a:latin typeface="Gill Sans" charset="0"/>
                <a:ea typeface="Gill Sans" charset="0"/>
                <a:cs typeface="Gill Sans" charset="0"/>
              </a:rPr>
              <a:t> is used to </a:t>
            </a:r>
            <a:r>
              <a:rPr lang="en-US" sz="2571" dirty="0" err="1">
                <a:latin typeface="Gill Sans" charset="0"/>
                <a:ea typeface="Gill Sans" charset="0"/>
                <a:cs typeface="Gill Sans" charset="0"/>
              </a:rPr>
              <a:t>deconvolute</a:t>
            </a:r>
            <a:r>
              <a:rPr lang="en-US" sz="2571" dirty="0">
                <a:latin typeface="Gill Sans" charset="0"/>
                <a:ea typeface="Gill Sans" charset="0"/>
                <a:cs typeface="Gill Sans" charset="0"/>
              </a:rPr>
              <a:t> experimental spectra.  All MD run use 6-311++G(2d,p) basis set calculating every 1 fs while displaying every 10 fs at bath temp = 298 K.  All TD-DFT calculations use 6-31+G(</a:t>
            </a:r>
            <a:r>
              <a:rPr lang="en-US" sz="2571" dirty="0" err="1">
                <a:latin typeface="Gill Sans" charset="0"/>
                <a:ea typeface="Gill Sans" charset="0"/>
                <a:cs typeface="Gill Sans" charset="0"/>
              </a:rPr>
              <a:t>d,p</a:t>
            </a:r>
            <a:r>
              <a:rPr lang="en-US" sz="2571" dirty="0">
                <a:latin typeface="Gill Sans" charset="0"/>
                <a:ea typeface="Gill Sans" charset="0"/>
                <a:cs typeface="Gill Sans" charset="0"/>
              </a:rPr>
              <a:t>) basis set. Water molecules are taken into account explicitly using EFP1 and positioned initially using Packmol</a:t>
            </a:r>
            <a:r>
              <a:rPr lang="en-US" sz="2571" baseline="30000" dirty="0">
                <a:latin typeface="Gill Sans" charset="0"/>
                <a:ea typeface="Gill Sans" charset="0"/>
                <a:cs typeface="Gill Sans" charset="0"/>
              </a:rPr>
              <a:t>10</a:t>
            </a:r>
            <a:r>
              <a:rPr lang="en-US" sz="2571" dirty="0">
                <a:latin typeface="Gill Sans" charset="0"/>
                <a:ea typeface="Gill Sans" charset="0"/>
                <a:cs typeface="Gill Sans" charset="0"/>
              </a:rPr>
              <a:t>. Criterion for MD equilibrium is that the average change of system’s potential energy over time crosses zero.</a:t>
            </a:r>
          </a:p>
          <a:p>
            <a:pPr algn="just" eaLnBrk="1" hangingPunct="1">
              <a:spcBef>
                <a:spcPct val="50000"/>
              </a:spcBef>
            </a:pPr>
            <a:r>
              <a:rPr lang="en-US" sz="2571" dirty="0">
                <a:latin typeface="Gill Sans" charset="0"/>
                <a:ea typeface="Gill Sans" charset="0"/>
                <a:cs typeface="Gill Sans" charset="0"/>
              </a:rPr>
              <a:t>The flowchart for finding the best model is outlined below in fig 8. First, the  optimal number of water molecules in the model is evaluated by using different numbers of water molecules surrounding aniline with CAMB3LYP functional. The results are compared with experimental data to evaluate the accuracy of the model. The most accurate model with acceptable calculation time is chosen, then applied to other molecules with different </a:t>
            </a:r>
            <a:r>
              <a:rPr lang="en-US" sz="2571" dirty="0" err="1">
                <a:latin typeface="Gill Sans" charset="0"/>
                <a:ea typeface="Gill Sans" charset="0"/>
                <a:cs typeface="Gill Sans" charset="0"/>
              </a:rPr>
              <a:t>functionals</a:t>
            </a:r>
            <a:r>
              <a:rPr lang="en-US" sz="2571" dirty="0">
                <a:latin typeface="Gill Sans" charset="0"/>
                <a:ea typeface="Gill Sans" charset="0"/>
                <a:cs typeface="Gill Sans" charset="0"/>
              </a:rPr>
              <a:t> before comparing again to experimental data.  </a:t>
            </a:r>
          </a:p>
        </p:txBody>
      </p:sp>
      <p:sp>
        <p:nvSpPr>
          <p:cNvPr id="2455" name="Text Box 407"/>
          <p:cNvSpPr txBox="1">
            <a:spLocks noChangeArrowheads="1"/>
          </p:cNvSpPr>
          <p:nvPr/>
        </p:nvSpPr>
        <p:spPr bwMode="auto">
          <a:xfrm>
            <a:off x="26323876" y="21782697"/>
            <a:ext cx="10202050" cy="10103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kern="1200" smtId="4294967295"/>
            </a:defPPr>
            <a:lvl1pPr defTabSz="4703763">
              <a:defRPr>
                <a:solidFill>
                  <a:schemeClr val="tx1"/>
                </a:solidFill>
                <a:latin typeface="Arial"/>
              </a:defRPr>
            </a:lvl1pPr>
            <a:lvl2pPr defTabSz="4703763">
              <a:defRPr>
                <a:solidFill>
                  <a:schemeClr val="tx1"/>
                </a:solidFill>
                <a:latin typeface="Arial"/>
              </a:defRPr>
            </a:lvl2pPr>
            <a:lvl3pPr defTabSz="4703763">
              <a:defRPr>
                <a:solidFill>
                  <a:schemeClr val="tx1"/>
                </a:solidFill>
                <a:latin typeface="Arial"/>
              </a:defRPr>
            </a:lvl3pPr>
            <a:lvl4pPr defTabSz="4703763">
              <a:defRPr>
                <a:solidFill>
                  <a:schemeClr val="tx1"/>
                </a:solidFill>
                <a:latin typeface="Arial"/>
              </a:defRPr>
            </a:lvl4pPr>
            <a:lvl5pPr defTabSz="4703763">
              <a:defRPr>
                <a:solidFill>
                  <a:schemeClr val="tx1"/>
                </a:solidFill>
                <a:latin typeface="Arial"/>
              </a:defRPr>
            </a:lvl5pPr>
            <a:lvl6pPr defTabSz="4703763" fontAlgn="base">
              <a:spcBef>
                <a:spcPct val="0"/>
              </a:spcBef>
              <a:spcAft>
                <a:spcPct val="0"/>
              </a:spcAft>
              <a:defRPr>
                <a:solidFill>
                  <a:schemeClr val="tx1"/>
                </a:solidFill>
                <a:latin typeface="Arial"/>
              </a:defRPr>
            </a:lvl6pPr>
            <a:lvl7pPr defTabSz="4703763" fontAlgn="base">
              <a:spcBef>
                <a:spcPct val="0"/>
              </a:spcBef>
              <a:spcAft>
                <a:spcPct val="0"/>
              </a:spcAft>
              <a:defRPr>
                <a:solidFill>
                  <a:schemeClr val="tx1"/>
                </a:solidFill>
                <a:latin typeface="Arial"/>
              </a:defRPr>
            </a:lvl7pPr>
            <a:lvl8pPr defTabSz="4703763" fontAlgn="base">
              <a:spcBef>
                <a:spcPct val="0"/>
              </a:spcBef>
              <a:spcAft>
                <a:spcPct val="0"/>
              </a:spcAft>
              <a:defRPr>
                <a:solidFill>
                  <a:schemeClr val="tx1"/>
                </a:solidFill>
                <a:latin typeface="Arial"/>
              </a:defRPr>
            </a:lvl8pPr>
            <a:lvl9pPr defTabSz="4703763" fontAlgn="base">
              <a:spcBef>
                <a:spcPct val="0"/>
              </a:spcBef>
              <a:spcAft>
                <a:spcPct val="0"/>
              </a:spcAft>
              <a:defRPr>
                <a:solidFill>
                  <a:schemeClr val="tx1"/>
                </a:solidFill>
                <a:latin typeface="Arial"/>
              </a:defRPr>
            </a:lvl9pPr>
          </a:lstStyle>
          <a:p>
            <a:pPr algn="just" eaLnBrk="1" hangingPunct="1">
              <a:spcBef>
                <a:spcPct val="50000"/>
              </a:spcBef>
            </a:pPr>
            <a:r>
              <a:rPr lang="en-US" sz="2571" dirty="0">
                <a:latin typeface="Gill Sans" pitchFamily="34" charset="0"/>
              </a:rPr>
              <a:t>An ideal model for calculating UV-VIS absorption spectrum has not yet been found, but an algorithm and method of study for finding it is explored.  The following questions are answered:</a:t>
            </a:r>
            <a:endParaRPr lang="en-US" sz="2743" dirty="0">
              <a:latin typeface="Gill Sans" charset="0"/>
              <a:ea typeface="Gill Sans" charset="0"/>
              <a:cs typeface="Gill Sans" charset="0"/>
            </a:endParaRPr>
          </a:p>
          <a:p>
            <a:pPr marL="489833" indent="-489833">
              <a:spcBef>
                <a:spcPct val="50000"/>
              </a:spcBef>
              <a:buFont typeface="ZapfDingbatsITC" charset="0"/>
              <a:buChar char="✯"/>
            </a:pPr>
            <a:r>
              <a:rPr lang="en-US" sz="2743" dirty="0">
                <a:latin typeface="Gill Sans" charset="0"/>
                <a:ea typeface="Gill Sans" charset="0"/>
                <a:cs typeface="Gill Sans" charset="0"/>
              </a:rPr>
              <a:t>How many water molecules? – 256 for small molecules like aniline</a:t>
            </a:r>
          </a:p>
          <a:p>
            <a:pPr marL="489833" indent="-489833">
              <a:spcBef>
                <a:spcPct val="50000"/>
              </a:spcBef>
              <a:buFont typeface="ZapfDingbatsITC" charset="0"/>
              <a:buChar char="✯"/>
            </a:pPr>
            <a:r>
              <a:rPr lang="en-US" sz="2743" dirty="0">
                <a:latin typeface="Gill Sans" charset="0"/>
                <a:ea typeface="Gill Sans" charset="0"/>
                <a:cs typeface="Gill Sans" charset="0"/>
              </a:rPr>
              <a:t>Which DFT functional? – currently BP86 but still left unanswered is why BP86 performs best at calculating low excited state </a:t>
            </a:r>
            <a:r>
              <a:rPr lang="en-US" sz="2400" dirty="0">
                <a:latin typeface="Gill Sans" charset="0"/>
                <a:ea typeface="Gill Sans" charset="0"/>
                <a:cs typeface="Gill Sans" charset="0"/>
              </a:rPr>
              <a:t>energies </a:t>
            </a:r>
            <a:endParaRPr lang="en-US" sz="2571" dirty="0">
              <a:latin typeface="Gill Sans" pitchFamily="34" charset="0"/>
            </a:endParaRPr>
          </a:p>
          <a:p>
            <a:pPr algn="just" eaLnBrk="1" hangingPunct="1">
              <a:spcBef>
                <a:spcPct val="50000"/>
              </a:spcBef>
            </a:pPr>
            <a:r>
              <a:rPr lang="en-US" sz="2571" dirty="0">
                <a:latin typeface="Gill Sans" pitchFamily="34" charset="0"/>
              </a:rPr>
              <a:t>The following suggestions are made for further study:</a:t>
            </a:r>
            <a:endParaRPr lang="en-US" sz="2743" dirty="0">
              <a:latin typeface="Gill Sans" charset="0"/>
              <a:ea typeface="Gill Sans" charset="0"/>
              <a:cs typeface="Gill Sans" charset="0"/>
            </a:endParaRPr>
          </a:p>
          <a:p>
            <a:pPr marL="489833" indent="-489833">
              <a:spcBef>
                <a:spcPct val="50000"/>
              </a:spcBef>
              <a:buFont typeface="ZapfDingbatsITC" charset="0"/>
              <a:buChar char="✯"/>
            </a:pPr>
            <a:r>
              <a:rPr lang="en-US" sz="2743" dirty="0">
                <a:latin typeface="Gill Sans" charset="0"/>
                <a:ea typeface="Gill Sans" charset="0"/>
                <a:cs typeface="Gill Sans" charset="0"/>
              </a:rPr>
              <a:t>MD-TDDFT works with molecules studied if appropriate DFT functional is used and adequate amount of water applied </a:t>
            </a:r>
          </a:p>
          <a:p>
            <a:pPr marL="489833" indent="-489833">
              <a:spcBef>
                <a:spcPct val="50000"/>
              </a:spcBef>
              <a:buFont typeface="ZapfDingbatsITC" charset="0"/>
              <a:buChar char="✯"/>
            </a:pPr>
            <a:r>
              <a:rPr lang="en-US" sz="2743" dirty="0">
                <a:latin typeface="Gill Sans" charset="0"/>
                <a:ea typeface="Gill Sans" charset="0"/>
                <a:cs typeface="Gill Sans" charset="0"/>
              </a:rPr>
              <a:t>More DFT </a:t>
            </a:r>
            <a:r>
              <a:rPr lang="en-US" sz="2743" dirty="0" err="1">
                <a:latin typeface="Gill Sans" charset="0"/>
                <a:ea typeface="Gill Sans" charset="0"/>
                <a:cs typeface="Gill Sans" charset="0"/>
              </a:rPr>
              <a:t>functionals</a:t>
            </a:r>
            <a:r>
              <a:rPr lang="en-US" sz="2743" dirty="0">
                <a:latin typeface="Gill Sans" charset="0"/>
                <a:ea typeface="Gill Sans" charset="0"/>
                <a:cs typeface="Gill Sans" charset="0"/>
              </a:rPr>
              <a:t> and molecules should be explored to achieve a more accurate model</a:t>
            </a:r>
          </a:p>
          <a:p>
            <a:pPr marL="489833" indent="-489833">
              <a:spcBef>
                <a:spcPct val="50000"/>
              </a:spcBef>
              <a:buFont typeface="ZapfDingbatsITC" charset="0"/>
              <a:buChar char="✯"/>
            </a:pPr>
            <a:r>
              <a:rPr lang="en-US" sz="2743" dirty="0">
                <a:latin typeface="Gill Sans" charset="0"/>
                <a:ea typeface="Gill Sans" charset="0"/>
                <a:cs typeface="Gill Sans" charset="0"/>
              </a:rPr>
              <a:t>Small well-studied </a:t>
            </a:r>
            <a:r>
              <a:rPr lang="en-US" sz="2743" dirty="0" err="1">
                <a:latin typeface="Gill Sans" charset="0"/>
                <a:ea typeface="Gill Sans" charset="0"/>
                <a:cs typeface="Gill Sans" charset="0"/>
              </a:rPr>
              <a:t>micropollutants</a:t>
            </a:r>
            <a:r>
              <a:rPr lang="en-US" sz="2743" dirty="0">
                <a:latin typeface="Gill Sans" charset="0"/>
                <a:ea typeface="Gill Sans" charset="0"/>
                <a:cs typeface="Gill Sans" charset="0"/>
              </a:rPr>
              <a:t> should be used to test the model as there is current evidence supporting this method</a:t>
            </a:r>
          </a:p>
          <a:p>
            <a:pPr marL="489833" indent="-489833">
              <a:spcBef>
                <a:spcPct val="50000"/>
              </a:spcBef>
              <a:buFont typeface="ZapfDingbatsITC" charset="0"/>
              <a:buChar char="✯"/>
            </a:pPr>
            <a:r>
              <a:rPr lang="en-US" sz="2743" dirty="0">
                <a:latin typeface="Gill Sans" charset="0"/>
                <a:ea typeface="Gill Sans" charset="0"/>
                <a:cs typeface="Gill Sans" charset="0"/>
              </a:rPr>
              <a:t>Larger molecules might require more water as the excited state energies and oscillator strengths converge with more water molecules</a:t>
            </a:r>
          </a:p>
          <a:p>
            <a:pPr algn="just">
              <a:spcBef>
                <a:spcPct val="50000"/>
              </a:spcBef>
            </a:pPr>
            <a:r>
              <a:rPr lang="en-US" sz="2743" dirty="0">
                <a:latin typeface="Gill Sans" charset="0"/>
                <a:ea typeface="Gill Sans" charset="0"/>
                <a:cs typeface="Gill Sans" charset="0"/>
              </a:rPr>
              <a:t>MD-TDDFT is a possible model to studying excitation state in small organic molecules. Before modeling absorption spectra for larger </a:t>
            </a:r>
            <a:r>
              <a:rPr lang="en-US" sz="2743" dirty="0" err="1">
                <a:latin typeface="Gill Sans" charset="0"/>
                <a:ea typeface="Gill Sans" charset="0"/>
                <a:cs typeface="Gill Sans" charset="0"/>
              </a:rPr>
              <a:t>micropollutants</a:t>
            </a:r>
            <a:r>
              <a:rPr lang="en-US" sz="2743" dirty="0">
                <a:latin typeface="Gill Sans" charset="0"/>
                <a:ea typeface="Gill Sans" charset="0"/>
                <a:cs typeface="Gill Sans" charset="0"/>
              </a:rPr>
              <a:t>, more sample molecules should be explored and more </a:t>
            </a:r>
            <a:r>
              <a:rPr lang="en-US" sz="2743" dirty="0" err="1">
                <a:latin typeface="Gill Sans" charset="0"/>
                <a:ea typeface="Gill Sans" charset="0"/>
                <a:cs typeface="Gill Sans" charset="0"/>
              </a:rPr>
              <a:t>functionals</a:t>
            </a:r>
            <a:r>
              <a:rPr lang="en-US" sz="2743" dirty="0">
                <a:latin typeface="Gill Sans" charset="0"/>
                <a:ea typeface="Gill Sans" charset="0"/>
                <a:cs typeface="Gill Sans" charset="0"/>
              </a:rPr>
              <a:t>, similar to BP86, studied. </a:t>
            </a:r>
          </a:p>
        </p:txBody>
      </p:sp>
      <p:sp>
        <p:nvSpPr>
          <p:cNvPr id="2080" name="Text Box 764"/>
          <p:cNvSpPr txBox="1">
            <a:spLocks noChangeArrowheads="1"/>
          </p:cNvSpPr>
          <p:nvPr/>
        </p:nvSpPr>
        <p:spPr bwMode="auto">
          <a:xfrm>
            <a:off x="37294065" y="21477239"/>
            <a:ext cx="9753600" cy="173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52401" tIns="76200" rIns="152401" bIns="76200">
            <a:spAutoFit/>
          </a:bodyPr>
          <a:lstStyle>
            <a:defPPr>
              <a:defRPr kern="1200" smtId="4294967295"/>
            </a:defPPr>
            <a:lvl1pPr marL="342900" indent="-342900"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buFontTx/>
              <a:buAutoNum type="arabicPeriod"/>
            </a:pPr>
            <a:r>
              <a:rPr lang="en-US" sz="2571" i="1" dirty="0">
                <a:latin typeface="Gill Sans MT" charset="0"/>
                <a:ea typeface="Gill Sans MT" charset="0"/>
                <a:cs typeface="Gill Sans MT" charset="0"/>
              </a:rPr>
              <a:t>James Stacy Coles / Littlefield Summer Research Fellowships – DCSI?</a:t>
            </a:r>
          </a:p>
          <a:p>
            <a:pPr eaLnBrk="1" hangingPunct="1">
              <a:spcBef>
                <a:spcPct val="50000"/>
              </a:spcBef>
              <a:buFontTx/>
              <a:buAutoNum type="arabicPeriod"/>
            </a:pPr>
            <a:r>
              <a:rPr lang="en-US" sz="2571" i="1" dirty="0">
                <a:latin typeface="Gill Sans MT" charset="0"/>
                <a:ea typeface="Gill Sans MT" charset="0"/>
                <a:cs typeface="Gill Sans MT" charset="0"/>
              </a:rPr>
              <a:t>XSEDE project funded by NSF award number </a:t>
            </a:r>
            <a:r>
              <a:rPr lang="nb-NO" sz="2571" i="1" dirty="0">
                <a:latin typeface="Gill Sans MT" charset="0"/>
                <a:ea typeface="Gill Sans MT" charset="0"/>
                <a:cs typeface="Gill Sans MT" charset="0"/>
              </a:rPr>
              <a:t>ACI 10-53575 </a:t>
            </a:r>
          </a:p>
          <a:p>
            <a:pPr eaLnBrk="1" hangingPunct="1">
              <a:spcBef>
                <a:spcPct val="50000"/>
              </a:spcBef>
              <a:buFontTx/>
              <a:buAutoNum type="arabicPeriod"/>
            </a:pPr>
            <a:r>
              <a:rPr lang="en-US" sz="2571" i="1" dirty="0" err="1">
                <a:latin typeface="Gill Sans MT" charset="0"/>
                <a:ea typeface="Gill Sans MT" charset="0"/>
                <a:cs typeface="Gill Sans MT" charset="0"/>
              </a:rPr>
              <a:t>Dj</a:t>
            </a:r>
            <a:r>
              <a:rPr lang="en-US" sz="2571" i="1" dirty="0">
                <a:latin typeface="Gill Sans MT" charset="0"/>
                <a:ea typeface="Gill Sans MT" charset="0"/>
                <a:cs typeface="Gill Sans MT" charset="0"/>
              </a:rPr>
              <a:t>, Mitch Davis, Holly </a:t>
            </a:r>
            <a:r>
              <a:rPr lang="en-US" sz="2571" i="1" dirty="0" err="1">
                <a:latin typeface="Gill Sans MT" charset="0"/>
                <a:ea typeface="Gill Sans MT" charset="0"/>
                <a:cs typeface="Gill Sans MT" charset="0"/>
              </a:rPr>
              <a:t>Rudel</a:t>
            </a:r>
            <a:r>
              <a:rPr lang="en-US" sz="2571" i="1" dirty="0">
                <a:latin typeface="Gill Sans MT" charset="0"/>
                <a:ea typeface="Gill Sans MT" charset="0"/>
                <a:cs typeface="Gill Sans MT" charset="0"/>
              </a:rPr>
              <a:t>, Alex Poblete, Peter Cohen, Jack O’Brien</a:t>
            </a:r>
          </a:p>
        </p:txBody>
      </p:sp>
      <p:sp>
        <p:nvSpPr>
          <p:cNvPr id="378" name="Text Box 402"/>
          <p:cNvSpPr txBox="1">
            <a:spLocks noChangeArrowheads="1"/>
          </p:cNvSpPr>
          <p:nvPr/>
        </p:nvSpPr>
        <p:spPr bwMode="auto">
          <a:xfrm>
            <a:off x="14936001" y="5738230"/>
            <a:ext cx="5611985" cy="9024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20" tIns="60960" rIns="121920" bIns="6096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algn="just" eaLnBrk="1" hangingPunct="1">
              <a:spcBef>
                <a:spcPct val="50000"/>
              </a:spcBef>
            </a:pPr>
            <a:r>
              <a:rPr lang="en-US" sz="2571" dirty="0">
                <a:latin typeface="Gill Sans" charset="0"/>
                <a:ea typeface="Gill Sans" charset="0"/>
                <a:cs typeface="Gill Sans" charset="0"/>
              </a:rPr>
              <a:t>MD-TDDFT method is chosen for it includes an explicit solvent model with an affordable cost. Parameters of the model include:</a:t>
            </a:r>
          </a:p>
          <a:p>
            <a:pPr marL="489833" indent="-489833" eaLnBrk="1" hangingPunct="1">
              <a:spcBef>
                <a:spcPct val="50000"/>
              </a:spcBef>
              <a:buFont typeface="ZapfDingbatsITC" charset="0"/>
              <a:buChar char="✯"/>
            </a:pPr>
            <a:r>
              <a:rPr lang="en-US" sz="2571" dirty="0">
                <a:latin typeface="Gill Sans" charset="0"/>
                <a:ea typeface="Gill Sans" charset="0"/>
                <a:cs typeface="Gill Sans" charset="0"/>
              </a:rPr>
              <a:t>How many water molecules? - optimal for speed and accuracy</a:t>
            </a:r>
          </a:p>
          <a:p>
            <a:pPr marL="489833" indent="-489833" eaLnBrk="1" hangingPunct="1">
              <a:spcBef>
                <a:spcPct val="50000"/>
              </a:spcBef>
              <a:buFont typeface="ZapfDingbatsITC" charset="0"/>
              <a:buChar char="✯"/>
            </a:pPr>
            <a:r>
              <a:rPr lang="en-US" sz="2571" dirty="0">
                <a:latin typeface="Gill Sans" charset="0"/>
                <a:ea typeface="Gill Sans" charset="0"/>
                <a:cs typeface="Gill Sans" charset="0"/>
              </a:rPr>
              <a:t>Which DFT functional to use? – for energy calculation</a:t>
            </a:r>
            <a:endParaRPr lang="en-US" sz="2571" dirty="0">
              <a:latin typeface="Gill Sans MT" charset="0"/>
              <a:ea typeface="Gill Sans MT" charset="0"/>
              <a:cs typeface="Gill Sans MT" charset="0"/>
            </a:endParaRPr>
          </a:p>
          <a:p>
            <a:pPr algn="just" eaLnBrk="1" hangingPunct="1">
              <a:spcBef>
                <a:spcPct val="50000"/>
              </a:spcBef>
            </a:pPr>
            <a:r>
              <a:rPr lang="en-US" sz="2571" dirty="0">
                <a:latin typeface="Gill Sans" charset="0"/>
                <a:ea typeface="Gill Sans" charset="0"/>
                <a:cs typeface="Gill Sans" charset="0"/>
              </a:rPr>
              <a:t>Results from TD-DFT vary greatly depending on the choice of DFT </a:t>
            </a:r>
            <a:r>
              <a:rPr lang="en-US" sz="2571" dirty="0" err="1">
                <a:latin typeface="Gill Sans" charset="0"/>
                <a:ea typeface="Gill Sans" charset="0"/>
                <a:cs typeface="Gill Sans" charset="0"/>
              </a:rPr>
              <a:t>functionals</a:t>
            </a:r>
            <a:r>
              <a:rPr lang="en-US" sz="2571" dirty="0">
                <a:latin typeface="Gill Sans" charset="0"/>
                <a:ea typeface="Gill Sans" charset="0"/>
                <a:cs typeface="Gill Sans" charset="0"/>
              </a:rPr>
              <a:t>. The electronic transitions of importance for </a:t>
            </a:r>
            <a:r>
              <a:rPr lang="en-US" sz="2571" dirty="0" err="1">
                <a:latin typeface="Gill Sans" charset="0"/>
                <a:ea typeface="Gill Sans" charset="0"/>
                <a:cs typeface="Gill Sans" charset="0"/>
              </a:rPr>
              <a:t>photodegradation</a:t>
            </a:r>
            <a:r>
              <a:rPr lang="en-US" sz="2571" dirty="0">
                <a:latin typeface="Gill Sans" charset="0"/>
                <a:ea typeface="Gill Sans" charset="0"/>
                <a:cs typeface="Gill Sans" charset="0"/>
              </a:rPr>
              <a:t> under sunlight can be shown by overlapping an absorption spectrum with the surface level solar radiation spectrum (fig 6). Errors in energy transition higher than 290 nm</a:t>
            </a:r>
            <a:r>
              <a:rPr lang="en-US" sz="2571" baseline="30000" dirty="0">
                <a:latin typeface="Gill Sans" charset="0"/>
                <a:ea typeface="Gill Sans" charset="0"/>
                <a:cs typeface="Gill Sans" charset="0"/>
              </a:rPr>
              <a:t>7</a:t>
            </a:r>
            <a:r>
              <a:rPr lang="en-US" sz="2571" dirty="0">
                <a:latin typeface="Gill Sans" charset="0"/>
                <a:ea typeface="Gill Sans" charset="0"/>
                <a:cs typeface="Gill Sans" charset="0"/>
              </a:rPr>
              <a:t> are not the main focus of this project.</a:t>
            </a:r>
          </a:p>
          <a:p>
            <a:pPr eaLnBrk="1" hangingPunct="1">
              <a:spcBef>
                <a:spcPct val="50000"/>
              </a:spcBef>
            </a:pPr>
            <a:endParaRPr lang="en-US" sz="2571" dirty="0">
              <a:latin typeface="Gill Sans" charset="0"/>
              <a:ea typeface="Gill Sans" charset="0"/>
              <a:cs typeface="Gill Sans" charset="0"/>
            </a:endParaRPr>
          </a:p>
          <a:p>
            <a:pPr eaLnBrk="1" hangingPunct="1">
              <a:spcBef>
                <a:spcPct val="50000"/>
              </a:spcBef>
            </a:pPr>
            <a:endParaRPr lang="en-US" sz="2571" dirty="0">
              <a:latin typeface="Gill Sans MT" charset="0"/>
              <a:ea typeface="Gill Sans MT" charset="0"/>
              <a:cs typeface="Gill Sans MT"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562" r="24878" b="61503"/>
          <a:stretch/>
        </p:blipFill>
        <p:spPr>
          <a:xfrm>
            <a:off x="14993890" y="25990042"/>
            <a:ext cx="9747081" cy="5698193"/>
          </a:xfrm>
          <a:prstGeom prst="rect">
            <a:avLst/>
          </a:prstGeom>
        </p:spPr>
      </p:pic>
      <p:grpSp>
        <p:nvGrpSpPr>
          <p:cNvPr id="2" name="Group 1"/>
          <p:cNvGrpSpPr/>
          <p:nvPr/>
        </p:nvGrpSpPr>
        <p:grpSpPr>
          <a:xfrm>
            <a:off x="20574002" y="5991501"/>
            <a:ext cx="4954419" cy="9837411"/>
            <a:chOff x="19455479" y="8434913"/>
            <a:chExt cx="5780155" cy="11476980"/>
          </a:xfrm>
        </p:grpSpPr>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25337" r="26167"/>
            <a:stretch/>
          </p:blipFill>
          <p:spPr>
            <a:xfrm>
              <a:off x="20316786" y="18135879"/>
              <a:ext cx="1546233" cy="1375021"/>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8944" t="9675" r="31099" b="11906"/>
            <a:stretch/>
          </p:blipFill>
          <p:spPr>
            <a:xfrm>
              <a:off x="20094234" y="16560003"/>
              <a:ext cx="1883085" cy="1593805"/>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20308" t="6315" r="37196" b="1243"/>
            <a:stretch/>
          </p:blipFill>
          <p:spPr>
            <a:xfrm>
              <a:off x="19742889" y="14057177"/>
              <a:ext cx="2585774" cy="2425767"/>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24515" r="32530"/>
            <a:stretch/>
          </p:blipFill>
          <p:spPr>
            <a:xfrm>
              <a:off x="19650131" y="11269203"/>
              <a:ext cx="2931406" cy="2943060"/>
            </a:xfrm>
            <a:prstGeom prst="rect">
              <a:avLst/>
            </a:prstGeom>
          </p:spPr>
        </p:pic>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l="27631" r="26685"/>
            <a:stretch/>
          </p:blipFill>
          <p:spPr>
            <a:xfrm>
              <a:off x="19455479" y="8434913"/>
              <a:ext cx="3268849" cy="3085796"/>
            </a:xfrm>
            <a:prstGeom prst="rect">
              <a:avLst/>
            </a:prstGeom>
          </p:spPr>
        </p:pic>
        <p:sp>
          <p:nvSpPr>
            <p:cNvPr id="16" name="Down Arrow 15"/>
            <p:cNvSpPr/>
            <p:nvPr/>
          </p:nvSpPr>
          <p:spPr bwMode="auto">
            <a:xfrm rot="10800000">
              <a:off x="22761768" y="8554537"/>
              <a:ext cx="650301" cy="10472101"/>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8377" tIns="39189" rIns="78377" bIns="39189" numCol="1" rtlCol="0" anchor="t" anchorCtr="0" compatLnSpc="1">
              <a:prstTxWarp prst="textNoShape">
                <a:avLst/>
              </a:prstTxWarp>
            </a:bodyPr>
            <a:lstStyle/>
            <a:p>
              <a:pPr defTabSz="4031595"/>
              <a:endParaRPr lang="en-US" sz="2571">
                <a:latin typeface="Arial" charset="0"/>
              </a:endParaRPr>
            </a:p>
          </p:txBody>
        </p:sp>
        <p:sp>
          <p:nvSpPr>
            <p:cNvPr id="136" name="Down Arrow 135"/>
            <p:cNvSpPr>
              <a:spLocks/>
            </p:cNvSpPr>
            <p:nvPr/>
          </p:nvSpPr>
          <p:spPr bwMode="auto">
            <a:xfrm rot="10800000" flipH="1">
              <a:off x="23763414" y="8548773"/>
              <a:ext cx="641298" cy="10472101"/>
            </a:xfrm>
            <a:prstGeom prst="down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78377" tIns="39189" rIns="78377" bIns="39189" numCol="1" rtlCol="0" anchor="t" anchorCtr="0" compatLnSpc="1">
              <a:prstTxWarp prst="textNoShape">
                <a:avLst/>
              </a:prstTxWarp>
            </a:bodyPr>
            <a:lstStyle/>
            <a:p>
              <a:pPr defTabSz="4031595"/>
              <a:endParaRPr lang="en-US" sz="2571">
                <a:latin typeface="Arial" charset="0"/>
              </a:endParaRPr>
            </a:p>
          </p:txBody>
        </p:sp>
        <p:sp>
          <p:nvSpPr>
            <p:cNvPr id="137" name="Text Box 407"/>
            <p:cNvSpPr txBox="1">
              <a:spLocks noChangeArrowheads="1"/>
            </p:cNvSpPr>
            <p:nvPr/>
          </p:nvSpPr>
          <p:spPr bwMode="auto">
            <a:xfrm>
              <a:off x="22221182" y="19262495"/>
              <a:ext cx="2189082" cy="649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kern="1200" smtId="4294967295"/>
              </a:defPPr>
              <a:lvl1pPr defTabSz="4703763">
                <a:defRPr>
                  <a:solidFill>
                    <a:schemeClr val="tx1"/>
                  </a:solidFill>
                  <a:latin typeface="Arial"/>
                </a:defRPr>
              </a:lvl1pPr>
              <a:lvl2pPr defTabSz="4703763">
                <a:defRPr>
                  <a:solidFill>
                    <a:schemeClr val="tx1"/>
                  </a:solidFill>
                  <a:latin typeface="Arial"/>
                </a:defRPr>
              </a:lvl2pPr>
              <a:lvl3pPr defTabSz="4703763">
                <a:defRPr>
                  <a:solidFill>
                    <a:schemeClr val="tx1"/>
                  </a:solidFill>
                  <a:latin typeface="Arial"/>
                </a:defRPr>
              </a:lvl3pPr>
              <a:lvl4pPr defTabSz="4703763">
                <a:defRPr>
                  <a:solidFill>
                    <a:schemeClr val="tx1"/>
                  </a:solidFill>
                  <a:latin typeface="Arial"/>
                </a:defRPr>
              </a:lvl4pPr>
              <a:lvl5pPr defTabSz="4703763">
                <a:defRPr>
                  <a:solidFill>
                    <a:schemeClr val="tx1"/>
                  </a:solidFill>
                  <a:latin typeface="Arial"/>
                </a:defRPr>
              </a:lvl5pPr>
              <a:lvl6pPr defTabSz="4703763" fontAlgn="base">
                <a:spcBef>
                  <a:spcPct val="0"/>
                </a:spcBef>
                <a:spcAft>
                  <a:spcPct val="0"/>
                </a:spcAft>
                <a:defRPr>
                  <a:solidFill>
                    <a:schemeClr val="tx1"/>
                  </a:solidFill>
                  <a:latin typeface="Arial"/>
                </a:defRPr>
              </a:lvl6pPr>
              <a:lvl7pPr defTabSz="4703763" fontAlgn="base">
                <a:spcBef>
                  <a:spcPct val="0"/>
                </a:spcBef>
                <a:spcAft>
                  <a:spcPct val="0"/>
                </a:spcAft>
                <a:defRPr>
                  <a:solidFill>
                    <a:schemeClr val="tx1"/>
                  </a:solidFill>
                  <a:latin typeface="Arial"/>
                </a:defRPr>
              </a:lvl7pPr>
              <a:lvl8pPr defTabSz="4703763" fontAlgn="base">
                <a:spcBef>
                  <a:spcPct val="0"/>
                </a:spcBef>
                <a:spcAft>
                  <a:spcPct val="0"/>
                </a:spcAft>
                <a:defRPr>
                  <a:solidFill>
                    <a:schemeClr val="tx1"/>
                  </a:solidFill>
                  <a:latin typeface="Arial"/>
                </a:defRPr>
              </a:lvl8pPr>
              <a:lvl9pPr defTabSz="4703763" fontAlgn="base">
                <a:spcBef>
                  <a:spcPct val="0"/>
                </a:spcBef>
                <a:spcAft>
                  <a:spcPct val="0"/>
                </a:spcAft>
                <a:defRPr>
                  <a:solidFill>
                    <a:schemeClr val="tx1"/>
                  </a:solidFill>
                  <a:latin typeface="Arial"/>
                </a:defRPr>
              </a:lvl9pPr>
            </a:lstStyle>
            <a:p>
              <a:pPr>
                <a:lnSpc>
                  <a:spcPct val="110000"/>
                </a:lnSpc>
                <a:defRPr/>
              </a:pPr>
              <a:r>
                <a:rPr lang="en-US" sz="2743" i="1" dirty="0">
                  <a:latin typeface="Gill Sans" pitchFamily="34" charset="0"/>
                </a:rPr>
                <a:t>Accuracy</a:t>
              </a:r>
            </a:p>
          </p:txBody>
        </p:sp>
        <p:sp>
          <p:nvSpPr>
            <p:cNvPr id="138" name="Text Box 407"/>
            <p:cNvSpPr txBox="1">
              <a:spLocks noChangeArrowheads="1"/>
            </p:cNvSpPr>
            <p:nvPr/>
          </p:nvSpPr>
          <p:spPr bwMode="auto">
            <a:xfrm>
              <a:off x="23838553" y="19251014"/>
              <a:ext cx="1397081" cy="649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kern="1200" smtId="4294967295"/>
              </a:defPPr>
              <a:lvl1pPr defTabSz="4703763">
                <a:defRPr>
                  <a:solidFill>
                    <a:schemeClr val="tx1"/>
                  </a:solidFill>
                  <a:latin typeface="Arial"/>
                </a:defRPr>
              </a:lvl1pPr>
              <a:lvl2pPr defTabSz="4703763">
                <a:defRPr>
                  <a:solidFill>
                    <a:schemeClr val="tx1"/>
                  </a:solidFill>
                  <a:latin typeface="Arial"/>
                </a:defRPr>
              </a:lvl2pPr>
              <a:lvl3pPr defTabSz="4703763">
                <a:defRPr>
                  <a:solidFill>
                    <a:schemeClr val="tx1"/>
                  </a:solidFill>
                  <a:latin typeface="Arial"/>
                </a:defRPr>
              </a:lvl3pPr>
              <a:lvl4pPr defTabSz="4703763">
                <a:defRPr>
                  <a:solidFill>
                    <a:schemeClr val="tx1"/>
                  </a:solidFill>
                  <a:latin typeface="Arial"/>
                </a:defRPr>
              </a:lvl4pPr>
              <a:lvl5pPr defTabSz="4703763">
                <a:defRPr>
                  <a:solidFill>
                    <a:schemeClr val="tx1"/>
                  </a:solidFill>
                  <a:latin typeface="Arial"/>
                </a:defRPr>
              </a:lvl5pPr>
              <a:lvl6pPr defTabSz="4703763" fontAlgn="base">
                <a:spcBef>
                  <a:spcPct val="0"/>
                </a:spcBef>
                <a:spcAft>
                  <a:spcPct val="0"/>
                </a:spcAft>
                <a:defRPr>
                  <a:solidFill>
                    <a:schemeClr val="tx1"/>
                  </a:solidFill>
                  <a:latin typeface="Arial"/>
                </a:defRPr>
              </a:lvl6pPr>
              <a:lvl7pPr defTabSz="4703763" fontAlgn="base">
                <a:spcBef>
                  <a:spcPct val="0"/>
                </a:spcBef>
                <a:spcAft>
                  <a:spcPct val="0"/>
                </a:spcAft>
                <a:defRPr>
                  <a:solidFill>
                    <a:schemeClr val="tx1"/>
                  </a:solidFill>
                  <a:latin typeface="Arial"/>
                </a:defRPr>
              </a:lvl7pPr>
              <a:lvl8pPr defTabSz="4703763" fontAlgn="base">
                <a:spcBef>
                  <a:spcPct val="0"/>
                </a:spcBef>
                <a:spcAft>
                  <a:spcPct val="0"/>
                </a:spcAft>
                <a:defRPr>
                  <a:solidFill>
                    <a:schemeClr val="tx1"/>
                  </a:solidFill>
                  <a:latin typeface="Arial"/>
                </a:defRPr>
              </a:lvl8pPr>
              <a:lvl9pPr defTabSz="4703763" fontAlgn="base">
                <a:spcBef>
                  <a:spcPct val="0"/>
                </a:spcBef>
                <a:spcAft>
                  <a:spcPct val="0"/>
                </a:spcAft>
                <a:defRPr>
                  <a:solidFill>
                    <a:schemeClr val="tx1"/>
                  </a:solidFill>
                  <a:latin typeface="Arial"/>
                </a:defRPr>
              </a:lvl9pPr>
            </a:lstStyle>
            <a:p>
              <a:pPr>
                <a:lnSpc>
                  <a:spcPct val="110000"/>
                </a:lnSpc>
                <a:defRPr/>
              </a:pPr>
              <a:r>
                <a:rPr lang="en-US" sz="2743" i="1" dirty="0">
                  <a:latin typeface="Gill Sans" pitchFamily="34" charset="0"/>
                </a:rPr>
                <a:t>Cost</a:t>
              </a:r>
            </a:p>
          </p:txBody>
        </p:sp>
      </p:grpSp>
      <p:grpSp>
        <p:nvGrpSpPr>
          <p:cNvPr id="2067" name="Group 2066"/>
          <p:cNvGrpSpPr/>
          <p:nvPr/>
        </p:nvGrpSpPr>
        <p:grpSpPr>
          <a:xfrm>
            <a:off x="1524000" y="5451971"/>
            <a:ext cx="12167273" cy="10473829"/>
            <a:chOff x="639940" y="8060267"/>
            <a:chExt cx="11127317" cy="12219468"/>
          </a:xfrm>
          <a:noFill/>
        </p:grpSpPr>
        <p:sp>
          <p:nvSpPr>
            <p:cNvPr id="2062" name="Text Box 402"/>
            <p:cNvSpPr txBox="1">
              <a:spLocks noChangeArrowheads="1"/>
            </p:cNvSpPr>
            <p:nvPr/>
          </p:nvSpPr>
          <p:spPr bwMode="auto">
            <a:xfrm>
              <a:off x="639940" y="8060267"/>
              <a:ext cx="11127317" cy="7310869"/>
            </a:xfrm>
            <a:prstGeom prst="rect">
              <a:avLst/>
            </a:prstGeom>
            <a:gr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20" tIns="60960" rIns="121920" bIns="6096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algn="just" eaLnBrk="1" hangingPunct="1">
                <a:spcBef>
                  <a:spcPct val="50000"/>
                </a:spcBef>
              </a:pPr>
              <a:r>
                <a:rPr lang="en-US" sz="2571" dirty="0">
                  <a:latin typeface="Gill Sans" charset="0"/>
                  <a:ea typeface="Gill Sans" charset="0"/>
                  <a:cs typeface="Gill Sans" charset="0"/>
                </a:rPr>
                <a:t>Scientific understanding and public policy efforts have contributed to greatly reduce the environmental load of </a:t>
              </a:r>
              <a:r>
                <a:rPr lang="en-US" sz="2571" dirty="0" smtClean="0">
                  <a:latin typeface="Gill Sans" charset="0"/>
                  <a:ea typeface="Gill Sans" charset="0"/>
                  <a:cs typeface="Gill Sans" charset="0"/>
                </a:rPr>
                <a:t>significant chemical pollutants</a:t>
              </a:r>
              <a:r>
                <a:rPr lang="en-US" sz="2571" dirty="0">
                  <a:latin typeface="Gill Sans" charset="0"/>
                  <a:ea typeface="Gill Sans" charset="0"/>
                  <a:cs typeface="Gill Sans" charset="0"/>
                </a:rPr>
                <a:t>, such as </a:t>
              </a:r>
              <a:r>
                <a:rPr lang="en-US" sz="2571" dirty="0" smtClean="0">
                  <a:latin typeface="Gill Sans" charset="0"/>
                  <a:ea typeface="Gill Sans" charset="0"/>
                  <a:cs typeface="Gill Sans" charset="0"/>
                </a:rPr>
                <a:t>mercury, CCl</a:t>
              </a:r>
              <a:r>
                <a:rPr lang="en-US" sz="2571" baseline="-25000" dirty="0" smtClean="0">
                  <a:latin typeface="Gill Sans" charset="0"/>
                  <a:ea typeface="Gill Sans" charset="0"/>
                  <a:cs typeface="Gill Sans" charset="0"/>
                </a:rPr>
                <a:t>4</a:t>
              </a:r>
              <a:r>
                <a:rPr lang="en-US" sz="2571" dirty="0" smtClean="0">
                  <a:latin typeface="Gill Sans" charset="0"/>
                  <a:ea typeface="Gill Sans" charset="0"/>
                  <a:cs typeface="Gill Sans" charset="0"/>
                </a:rPr>
                <a:t> or DDT.  </a:t>
              </a:r>
              <a:r>
                <a:rPr lang="en-US" sz="2571" dirty="0" err="1">
                  <a:latin typeface="Gill Sans" charset="0"/>
                  <a:ea typeface="Gill Sans" charset="0"/>
                  <a:cs typeface="Gill Sans" charset="0"/>
                </a:rPr>
                <a:t>Micropollutants</a:t>
              </a:r>
              <a:r>
                <a:rPr lang="en-US" sz="2571" dirty="0">
                  <a:latin typeface="Gill Sans" charset="0"/>
                  <a:ea typeface="Gill Sans" charset="0"/>
                  <a:cs typeface="Gill Sans" charset="0"/>
                </a:rPr>
                <a:t>, although small in quantity and safe for usage in household products, have a relatively unknown environmental fate after being disposed of into the water system. A challenge of the 21</a:t>
              </a:r>
              <a:r>
                <a:rPr lang="en-US" sz="2571" baseline="30000" dirty="0">
                  <a:latin typeface="Gill Sans" charset="0"/>
                  <a:ea typeface="Gill Sans" charset="0"/>
                  <a:cs typeface="Gill Sans" charset="0"/>
                </a:rPr>
                <a:t>st</a:t>
              </a:r>
              <a:r>
                <a:rPr lang="en-US" sz="2571" dirty="0">
                  <a:latin typeface="Gill Sans" charset="0"/>
                  <a:ea typeface="Gill Sans" charset="0"/>
                  <a:cs typeface="Gill Sans" charset="0"/>
                </a:rPr>
                <a:t> Century is to understand the effects of </a:t>
              </a:r>
              <a:r>
                <a:rPr lang="en-US" sz="2571" dirty="0" err="1">
                  <a:latin typeface="Gill Sans" charset="0"/>
                  <a:ea typeface="Gill Sans" charset="0"/>
                  <a:cs typeface="Gill Sans" charset="0"/>
                </a:rPr>
                <a:t>micropollutants</a:t>
              </a:r>
              <a:r>
                <a:rPr lang="en-US" sz="2571" dirty="0">
                  <a:latin typeface="Gill Sans" charset="0"/>
                  <a:ea typeface="Gill Sans" charset="0"/>
                  <a:cs typeface="Gill Sans" charset="0"/>
                </a:rPr>
                <a:t> on human and environmental health</a:t>
              </a:r>
              <a:r>
                <a:rPr lang="en-US" sz="2571" baseline="30000" dirty="0">
                  <a:latin typeface="Gill Sans" charset="0"/>
                  <a:ea typeface="Gill Sans" charset="0"/>
                  <a:cs typeface="Gill Sans" charset="0"/>
                </a:rPr>
                <a:t>1</a:t>
              </a:r>
              <a:r>
                <a:rPr lang="en-US" sz="2571" dirty="0">
                  <a:latin typeface="Gill Sans" charset="0"/>
                  <a:ea typeface="Gill Sans" charset="0"/>
                  <a:cs typeface="Gill Sans" charset="0"/>
                </a:rPr>
                <a:t>.  </a:t>
              </a:r>
              <a:r>
                <a:rPr lang="en-US" sz="2571" dirty="0" err="1">
                  <a:latin typeface="Gill Sans" charset="0"/>
                  <a:ea typeface="Gill Sans" charset="0"/>
                  <a:cs typeface="Gill Sans" charset="0"/>
                </a:rPr>
                <a:t>Micropollutants</a:t>
              </a:r>
              <a:r>
                <a:rPr lang="en-US" sz="2571" dirty="0">
                  <a:latin typeface="Gill Sans" charset="0"/>
                  <a:ea typeface="Gill Sans" charset="0"/>
                  <a:cs typeface="Gill Sans" charset="0"/>
                </a:rPr>
                <a:t> in surface waters are the result of the thousands of chemicals we use everyday finding their way into surface and groundwater</a:t>
              </a:r>
              <a:r>
                <a:rPr lang="en-US" sz="2571" dirty="0">
                  <a:latin typeface="Gill Sans" charset="0"/>
                  <a:ea typeface="Gill Sans" charset="0"/>
                  <a:cs typeface="Gill Sans" charset="0"/>
                </a:rPr>
                <a:t>. This is important because if the water is polluted, eventually animals, human, and other living beings in this world are affected. </a:t>
              </a:r>
              <a:r>
                <a:rPr lang="en-US" sz="2571" dirty="0">
                  <a:latin typeface="Gill Sans" charset="0"/>
                  <a:ea typeface="Gill Sans" charset="0"/>
                  <a:cs typeface="Gill Sans" charset="0"/>
                </a:rPr>
                <a:t>For example </a:t>
              </a:r>
              <a:r>
                <a:rPr lang="en-US" sz="2571" dirty="0" err="1">
                  <a:latin typeface="Gill Sans" charset="0"/>
                  <a:ea typeface="Gill Sans" charset="0"/>
                  <a:cs typeface="Gill Sans" charset="0"/>
                </a:rPr>
                <a:t>Triclosan</a:t>
              </a:r>
              <a:r>
                <a:rPr lang="en-US" sz="2571" dirty="0">
                  <a:latin typeface="Gill Sans" charset="0"/>
                  <a:ea typeface="Gill Sans" charset="0"/>
                  <a:cs typeface="Gill Sans" charset="0"/>
                </a:rPr>
                <a:t> in water stream </a:t>
              </a:r>
              <a:r>
                <a:rPr lang="en-US" sz="2571" dirty="0">
                  <a:latin typeface="Gill Sans" charset="0"/>
                  <a:ea typeface="Gill Sans" charset="0"/>
                  <a:cs typeface="Gill Sans" charset="0"/>
                </a:rPr>
                <a:t>undergoes photo-decomposition into dioxins and PCB, both known toxic </a:t>
              </a:r>
              <a:r>
                <a:rPr lang="en-US" sz="2571" dirty="0" smtClean="0">
                  <a:latin typeface="Gill Sans" charset="0"/>
                  <a:ea typeface="Gill Sans" charset="0"/>
                  <a:cs typeface="Gill Sans" charset="0"/>
                </a:rPr>
                <a:t>compounds</a:t>
              </a:r>
              <a:r>
                <a:rPr lang="en-US" sz="2571" baseline="30000" dirty="0" smtClean="0">
                  <a:latin typeface="Gill Sans" charset="0"/>
                  <a:ea typeface="Gill Sans" charset="0"/>
                  <a:cs typeface="Gill Sans" charset="0"/>
                </a:rPr>
                <a:t>2</a:t>
              </a:r>
              <a:r>
                <a:rPr lang="en-US" sz="2571" dirty="0" smtClean="0">
                  <a:latin typeface="Gill Sans" charset="0"/>
                  <a:ea typeface="Gill Sans" charset="0"/>
                  <a:cs typeface="Gill Sans" charset="0"/>
                </a:rPr>
                <a:t>. </a:t>
              </a:r>
            </a:p>
            <a:p>
              <a:pPr algn="just" eaLnBrk="1" hangingPunct="1">
                <a:spcBef>
                  <a:spcPct val="50000"/>
                </a:spcBef>
              </a:pPr>
              <a:r>
                <a:rPr lang="en-US" sz="2571" dirty="0" smtClean="0">
                  <a:latin typeface="Gill Sans" charset="0"/>
                  <a:ea typeface="Gill Sans" charset="0"/>
                  <a:cs typeface="Gill Sans" charset="0"/>
                </a:rPr>
                <a:t>Difficulties </a:t>
              </a:r>
              <a:r>
                <a:rPr lang="en-US" sz="2571" dirty="0">
                  <a:latin typeface="Gill Sans" charset="0"/>
                  <a:ea typeface="Gill Sans" charset="0"/>
                  <a:cs typeface="Gill Sans" charset="0"/>
                </a:rPr>
                <a:t>of studying their environmental fate include: </a:t>
              </a:r>
            </a:p>
            <a:p>
              <a:pPr marL="489833" indent="-489833" eaLnBrk="1" hangingPunct="1">
                <a:lnSpc>
                  <a:spcPts val="2571"/>
                </a:lnSpc>
                <a:spcBef>
                  <a:spcPct val="50000"/>
                </a:spcBef>
                <a:buFont typeface="ZapfDingbatsITC" charset="0"/>
                <a:buChar char="✯"/>
              </a:pPr>
              <a:r>
                <a:rPr lang="en-US" sz="2571" dirty="0">
                  <a:latin typeface="Gill Sans" charset="0"/>
                  <a:ea typeface="Gill Sans" charset="0"/>
                  <a:cs typeface="Gill Sans" charset="0"/>
                </a:rPr>
                <a:t>Low concentration in water body</a:t>
              </a:r>
            </a:p>
            <a:p>
              <a:pPr marL="489833" indent="-489833" eaLnBrk="1" hangingPunct="1">
                <a:lnSpc>
                  <a:spcPts val="2571"/>
                </a:lnSpc>
                <a:spcBef>
                  <a:spcPct val="50000"/>
                </a:spcBef>
                <a:buFont typeface="ZapfDingbatsITC" charset="0"/>
                <a:buChar char="✯"/>
              </a:pPr>
              <a:r>
                <a:rPr lang="en-US" sz="2571" dirty="0">
                  <a:latin typeface="Gill Sans" charset="0"/>
                  <a:ea typeface="Gill Sans" charset="0"/>
                  <a:cs typeface="Gill Sans" charset="0"/>
                </a:rPr>
                <a:t>Vast variety of species of these </a:t>
              </a:r>
              <a:r>
                <a:rPr lang="en-US" sz="2571" dirty="0" err="1" smtClean="0">
                  <a:latin typeface="Gill Sans" charset="0"/>
                  <a:ea typeface="Gill Sans" charset="0"/>
                  <a:cs typeface="Gill Sans" charset="0"/>
                </a:rPr>
                <a:t>micropollutants</a:t>
              </a:r>
              <a:endParaRPr lang="en-US" sz="2571" dirty="0">
                <a:latin typeface="Gill Sans" charset="0"/>
                <a:ea typeface="Gill Sans" charset="0"/>
                <a:cs typeface="Gill Sans" charset="0"/>
              </a:endParaRPr>
            </a:p>
            <a:p>
              <a:pPr marL="489833" indent="-489833" eaLnBrk="1" hangingPunct="1">
                <a:lnSpc>
                  <a:spcPts val="2571"/>
                </a:lnSpc>
                <a:spcBef>
                  <a:spcPct val="50000"/>
                </a:spcBef>
                <a:buFont typeface="ZapfDingbatsITC" charset="0"/>
                <a:buChar char="✯"/>
              </a:pPr>
              <a:r>
                <a:rPr lang="en-US" sz="2571" dirty="0">
                  <a:latin typeface="Gill Sans" charset="0"/>
                  <a:ea typeface="Gill Sans" charset="0"/>
                  <a:cs typeface="Gill Sans" charset="0"/>
                </a:rPr>
                <a:t>The need for priori instead of </a:t>
              </a:r>
              <a:r>
                <a:rPr lang="en-US" sz="2571" dirty="0" smtClean="0">
                  <a:latin typeface="Gill Sans" charset="0"/>
                  <a:ea typeface="Gill Sans" charset="0"/>
                  <a:cs typeface="Gill Sans" charset="0"/>
                </a:rPr>
                <a:t>posteriori </a:t>
              </a:r>
              <a:r>
                <a:rPr lang="en-US" sz="2571" dirty="0">
                  <a:latin typeface="Gill Sans" charset="0"/>
                  <a:ea typeface="Gill Sans" charset="0"/>
                  <a:cs typeface="Gill Sans" charset="0"/>
                </a:rPr>
                <a:t>study</a:t>
              </a:r>
            </a:p>
          </p:txBody>
        </p:sp>
        <p:sp>
          <p:nvSpPr>
            <p:cNvPr id="18" name="Rectangle 17"/>
            <p:cNvSpPr/>
            <p:nvPr/>
          </p:nvSpPr>
          <p:spPr>
            <a:xfrm>
              <a:off x="683471" y="15385126"/>
              <a:ext cx="6094498" cy="4894609"/>
            </a:xfrm>
            <a:prstGeom prst="rect">
              <a:avLst/>
            </a:prstGeom>
            <a:grpFill/>
          </p:spPr>
          <p:txBody>
            <a:bodyPr wrap="square">
              <a:spAutoFit/>
            </a:bodyPr>
            <a:lstStyle/>
            <a:p>
              <a:pPr algn="just" eaLnBrk="1" hangingPunct="1">
                <a:spcBef>
                  <a:spcPct val="50000"/>
                </a:spcBef>
              </a:pPr>
              <a:r>
                <a:rPr lang="en-US" sz="2571" dirty="0">
                  <a:latin typeface="Gill Sans MT" charset="0"/>
                  <a:ea typeface="Gill Sans MT" charset="0"/>
                  <a:cs typeface="Gill Sans MT" charset="0"/>
                </a:rPr>
                <a:t>Advantage of using computer model:</a:t>
              </a:r>
            </a:p>
            <a:p>
              <a:pPr marL="489833" indent="-489833">
                <a:lnSpc>
                  <a:spcPts val="2571"/>
                </a:lnSpc>
                <a:spcBef>
                  <a:spcPct val="50000"/>
                </a:spcBef>
                <a:buFont typeface="ZapfDingbatsITC" charset="0"/>
                <a:buChar char="✯"/>
              </a:pPr>
              <a:r>
                <a:rPr lang="en-US" sz="2571" dirty="0">
                  <a:latin typeface="Gill Sans MT" charset="0"/>
                  <a:ea typeface="Gill Sans MT" charset="0"/>
                  <a:cs typeface="Gill Sans MT" charset="0"/>
                </a:rPr>
                <a:t>No instrumental sensitivity</a:t>
              </a:r>
            </a:p>
            <a:p>
              <a:pPr marL="489833" indent="-489833">
                <a:lnSpc>
                  <a:spcPts val="2571"/>
                </a:lnSpc>
                <a:spcBef>
                  <a:spcPct val="50000"/>
                </a:spcBef>
                <a:buFont typeface="ZapfDingbatsITC" charset="0"/>
                <a:buChar char="✯"/>
              </a:pPr>
              <a:r>
                <a:rPr lang="en-US" sz="2571" dirty="0">
                  <a:latin typeface="Gill Sans MT" charset="0"/>
                  <a:ea typeface="Gill Sans MT" charset="0"/>
                  <a:cs typeface="Gill Sans MT" charset="0"/>
                </a:rPr>
                <a:t>No need to separate different </a:t>
              </a:r>
              <a:r>
                <a:rPr lang="en-US" sz="2571" dirty="0" smtClean="0">
                  <a:latin typeface="Gill Sans MT" charset="0"/>
                  <a:ea typeface="Gill Sans MT" charset="0"/>
                  <a:cs typeface="Gill Sans MT" charset="0"/>
                </a:rPr>
                <a:t>species of </a:t>
              </a:r>
              <a:r>
                <a:rPr lang="en-US" sz="2571" dirty="0" err="1" smtClean="0">
                  <a:latin typeface="Gill Sans MT" charset="0"/>
                  <a:ea typeface="Gill Sans MT" charset="0"/>
                  <a:cs typeface="Gill Sans MT" charset="0"/>
                </a:rPr>
                <a:t>micropollutants</a:t>
              </a:r>
              <a:r>
                <a:rPr lang="en-US" sz="2571" dirty="0" smtClean="0">
                  <a:latin typeface="Gill Sans MT" charset="0"/>
                  <a:ea typeface="Gill Sans MT" charset="0"/>
                  <a:cs typeface="Gill Sans MT" charset="0"/>
                </a:rPr>
                <a:t> </a:t>
              </a:r>
              <a:r>
                <a:rPr lang="en-US" sz="2571" dirty="0">
                  <a:latin typeface="Gill Sans MT" charset="0"/>
                  <a:ea typeface="Gill Sans MT" charset="0"/>
                  <a:cs typeface="Gill Sans MT" charset="0"/>
                </a:rPr>
                <a:t>in water </a:t>
              </a:r>
            </a:p>
            <a:p>
              <a:pPr marL="489833" indent="-489833">
                <a:lnSpc>
                  <a:spcPts val="2571"/>
                </a:lnSpc>
                <a:spcBef>
                  <a:spcPct val="50000"/>
                </a:spcBef>
                <a:buFont typeface="ZapfDingbatsITC" charset="0"/>
                <a:buChar char="✯"/>
              </a:pPr>
              <a:r>
                <a:rPr lang="en-US" sz="2571" dirty="0">
                  <a:latin typeface="Gill Sans MT" charset="0"/>
                  <a:ea typeface="Gill Sans MT" charset="0"/>
                  <a:cs typeface="Gill Sans MT" charset="0"/>
                </a:rPr>
                <a:t>No need to introduce species in water </a:t>
              </a:r>
            </a:p>
            <a:p>
              <a:pPr algn="just" eaLnBrk="1" hangingPunct="1">
                <a:spcBef>
                  <a:spcPct val="50000"/>
                </a:spcBef>
              </a:pPr>
              <a:r>
                <a:rPr lang="en-US" sz="2571" dirty="0">
                  <a:latin typeface="Gill Sans MT" charset="0"/>
                  <a:ea typeface="Gill Sans MT" charset="0"/>
                  <a:cs typeface="Gill Sans MT" charset="0"/>
                </a:rPr>
                <a:t>Understanding excitation from ground state to the singlet excited state through simulating absorption spectrum of a molecule is essential to predicting the rate of the photoreaction.</a:t>
              </a:r>
            </a:p>
          </p:txBody>
        </p:sp>
      </p:grpSp>
      <p:sp>
        <p:nvSpPr>
          <p:cNvPr id="19" name="Rectangle 18"/>
          <p:cNvSpPr/>
          <p:nvPr/>
        </p:nvSpPr>
        <p:spPr>
          <a:xfrm>
            <a:off x="8300344" y="16682262"/>
            <a:ext cx="282450" cy="514436"/>
          </a:xfrm>
          <a:prstGeom prst="rect">
            <a:avLst/>
          </a:prstGeom>
        </p:spPr>
        <p:txBody>
          <a:bodyPr wrap="none">
            <a:spAutoFit/>
          </a:bodyPr>
          <a:lstStyle/>
          <a:p>
            <a:r>
              <a:rPr lang="en-US" sz="2743" dirty="0">
                <a:latin typeface="Gill Sans" charset="0"/>
                <a:ea typeface="Gill Sans" charset="0"/>
                <a:cs typeface="Gill Sans" charset="0"/>
              </a:rPr>
              <a:t> </a:t>
            </a:r>
            <a:endParaRPr lang="en-US" sz="2799" dirty="0"/>
          </a:p>
        </p:txBody>
      </p:sp>
      <p:sp>
        <p:nvSpPr>
          <p:cNvPr id="161" name="Rectangle 160"/>
          <p:cNvSpPr/>
          <p:nvPr/>
        </p:nvSpPr>
        <p:spPr>
          <a:xfrm>
            <a:off x="15267161" y="16816503"/>
            <a:ext cx="5306839" cy="1279196"/>
          </a:xfrm>
          <a:prstGeom prst="rect">
            <a:avLst/>
          </a:prstGeom>
        </p:spPr>
        <p:txBody>
          <a:bodyPr wrap="square">
            <a:spAutoFit/>
          </a:bodyPr>
          <a:lstStyle/>
          <a:p>
            <a:r>
              <a:rPr lang="en-US" sz="2571" dirty="0">
                <a:latin typeface="Gill Sans" charset="0"/>
                <a:ea typeface="Gill Sans" charset="0"/>
                <a:cs typeface="Gill Sans" charset="0"/>
              </a:rPr>
              <a:t>Fig6. electronic transition and solar radiation (ASTM G173). The transition shown in red is relevant to the study</a:t>
            </a:r>
            <a:endParaRPr lang="en-US" sz="2571" dirty="0"/>
          </a:p>
        </p:txBody>
      </p:sp>
      <p:sp>
        <p:nvSpPr>
          <p:cNvPr id="142" name="Rectangle 141"/>
          <p:cNvSpPr/>
          <p:nvPr/>
        </p:nvSpPr>
        <p:spPr>
          <a:xfrm>
            <a:off x="21023596" y="16011676"/>
            <a:ext cx="3979214" cy="2070439"/>
          </a:xfrm>
          <a:prstGeom prst="rect">
            <a:avLst/>
          </a:prstGeom>
        </p:spPr>
        <p:txBody>
          <a:bodyPr wrap="square">
            <a:spAutoFit/>
          </a:bodyPr>
          <a:lstStyle/>
          <a:p>
            <a:r>
              <a:rPr lang="en-US" sz="2571" dirty="0">
                <a:latin typeface="Gill Sans" charset="0"/>
                <a:ea typeface="Gill Sans" charset="0"/>
                <a:cs typeface="Gill Sans" charset="0"/>
              </a:rPr>
              <a:t>Fig7. explicit 2</a:t>
            </a:r>
            <a:r>
              <a:rPr lang="en-US" sz="2571" baseline="30000" dirty="0">
                <a:latin typeface="Gill Sans" charset="0"/>
                <a:ea typeface="Gill Sans" charset="0"/>
                <a:cs typeface="Gill Sans" charset="0"/>
              </a:rPr>
              <a:t>n</a:t>
            </a:r>
            <a:r>
              <a:rPr lang="en-US" sz="2571" dirty="0">
                <a:latin typeface="Gill Sans" charset="0"/>
                <a:ea typeface="Gill Sans" charset="0"/>
                <a:cs typeface="Gill Sans" charset="0"/>
              </a:rPr>
              <a:t> water model (n=5-9). The more water the more complete solvent-solute model but the slower the calculation</a:t>
            </a:r>
            <a:endParaRPr lang="en-US" sz="2571" dirty="0"/>
          </a:p>
        </p:txBody>
      </p:sp>
      <p:sp>
        <p:nvSpPr>
          <p:cNvPr id="145" name="Rectangle 144"/>
          <p:cNvSpPr/>
          <p:nvPr/>
        </p:nvSpPr>
        <p:spPr>
          <a:xfrm>
            <a:off x="15716940" y="30978350"/>
            <a:ext cx="5513386" cy="487954"/>
          </a:xfrm>
          <a:prstGeom prst="rect">
            <a:avLst/>
          </a:prstGeom>
        </p:spPr>
        <p:txBody>
          <a:bodyPr wrap="square">
            <a:spAutoFit/>
          </a:bodyPr>
          <a:lstStyle/>
          <a:p>
            <a:r>
              <a:rPr lang="en-US" sz="2571" dirty="0">
                <a:latin typeface="Gill Sans" charset="0"/>
                <a:ea typeface="Gill Sans" charset="0"/>
                <a:cs typeface="Gill Sans" charset="0"/>
              </a:rPr>
              <a:t>Fig8. flowchart for finding best model</a:t>
            </a:r>
            <a:endParaRPr lang="en-US" sz="2571" dirty="0"/>
          </a:p>
        </p:txBody>
      </p:sp>
      <p:sp>
        <p:nvSpPr>
          <p:cNvPr id="151" name="Rectangle 150"/>
          <p:cNvSpPr/>
          <p:nvPr/>
        </p:nvSpPr>
        <p:spPr>
          <a:xfrm>
            <a:off x="26479837" y="11082201"/>
            <a:ext cx="6780135" cy="1674817"/>
          </a:xfrm>
          <a:prstGeom prst="rect">
            <a:avLst/>
          </a:prstGeom>
        </p:spPr>
        <p:txBody>
          <a:bodyPr wrap="square">
            <a:spAutoFit/>
          </a:bodyPr>
          <a:lstStyle/>
          <a:p>
            <a:r>
              <a:rPr lang="en-US" sz="2571" dirty="0">
                <a:latin typeface="Gill Sans" charset="0"/>
                <a:ea typeface="Gill Sans" charset="0"/>
                <a:cs typeface="Gill Sans" charset="0"/>
              </a:rPr>
              <a:t>Fig9. Predicted excitation energies (x-axis) and oscillator strength (area of marker) varying by the number of water molecules using CAMB3LYP functional</a:t>
            </a:r>
            <a:endParaRPr lang="en-US" sz="2571" dirty="0"/>
          </a:p>
        </p:txBody>
      </p:sp>
      <p:sp>
        <p:nvSpPr>
          <p:cNvPr id="163" name="Rectangle 18"/>
          <p:cNvSpPr>
            <a:spLocks noChangeArrowheads="1"/>
          </p:cNvSpPr>
          <p:nvPr/>
        </p:nvSpPr>
        <p:spPr bwMode="auto">
          <a:xfrm>
            <a:off x="37124519" y="23513143"/>
            <a:ext cx="9679215" cy="914400"/>
          </a:xfrm>
          <a:prstGeom prst="rect">
            <a:avLst/>
          </a:prstGeom>
          <a:solidFill>
            <a:srgbClr val="FA881E"/>
          </a:solidFill>
          <a:ln>
            <a:noFill/>
          </a:ln>
        </p:spPr>
        <p:txBody>
          <a:bodyPr wrap="none" lIns="121920" tIns="60960" rIns="121920" bIns="60960" anchor="ctr"/>
          <a:lstStyle>
            <a:defPPr>
              <a:defRPr kern="1200" smtId="4294967295"/>
            </a:defPPr>
          </a:lstStyle>
          <a:p>
            <a:pPr algn="ctr" defTabSz="4180612"/>
            <a:r>
              <a:rPr lang="en-US" sz="5066" b="1" dirty="0">
                <a:solidFill>
                  <a:schemeClr val="bg1"/>
                </a:solidFill>
                <a:latin typeface="Gill Sans" pitchFamily="34" charset="0"/>
              </a:rPr>
              <a:t>References</a:t>
            </a:r>
          </a:p>
        </p:txBody>
      </p:sp>
      <p:sp>
        <p:nvSpPr>
          <p:cNvPr id="164" name="Text Box 764"/>
          <p:cNvSpPr txBox="1">
            <a:spLocks noChangeArrowheads="1"/>
          </p:cNvSpPr>
          <p:nvPr/>
        </p:nvSpPr>
        <p:spPr bwMode="auto">
          <a:xfrm>
            <a:off x="37098517" y="24623488"/>
            <a:ext cx="10254342" cy="8067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52401" tIns="76200" rIns="152401" bIns="76200">
            <a:spAutoFit/>
          </a:bodyPr>
          <a:lstStyle>
            <a:defPPr>
              <a:defRPr kern="1200" smtId="4294967295"/>
            </a:defPPr>
            <a:lvl1pPr marL="342900" indent="-342900"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buFontTx/>
              <a:buAutoNum type="arabicPeriod"/>
            </a:pPr>
            <a:r>
              <a:rPr lang="en-US" sz="1714" i="1" dirty="0" err="1">
                <a:latin typeface="Gill Sans MT" charset="0"/>
                <a:ea typeface="Gill Sans MT" charset="0"/>
                <a:cs typeface="Gill Sans MT" charset="0"/>
              </a:rPr>
              <a:t>Schwarzenbach</a:t>
            </a:r>
            <a:r>
              <a:rPr lang="en-US" sz="1714" i="1" dirty="0">
                <a:latin typeface="Gill Sans MT" charset="0"/>
                <a:ea typeface="Gill Sans MT" charset="0"/>
                <a:cs typeface="Gill Sans MT" charset="0"/>
              </a:rPr>
              <a:t>, R. ́ P.; Escher, B. I.; </a:t>
            </a:r>
            <a:r>
              <a:rPr lang="en-US" sz="1714" i="1" dirty="0" err="1">
                <a:latin typeface="Gill Sans MT" charset="0"/>
                <a:ea typeface="Gill Sans MT" charset="0"/>
                <a:cs typeface="Gill Sans MT" charset="0"/>
              </a:rPr>
              <a:t>Fenner</a:t>
            </a:r>
            <a:r>
              <a:rPr lang="en-US" sz="1714" i="1" dirty="0">
                <a:latin typeface="Gill Sans MT" charset="0"/>
                <a:ea typeface="Gill Sans MT" charset="0"/>
                <a:cs typeface="Gill Sans MT" charset="0"/>
              </a:rPr>
              <a:t>, K.; </a:t>
            </a:r>
            <a:r>
              <a:rPr lang="en-US" sz="1714" i="1" dirty="0" err="1">
                <a:latin typeface="Gill Sans MT" charset="0"/>
                <a:ea typeface="Gill Sans MT" charset="0"/>
                <a:cs typeface="Gill Sans MT" charset="0"/>
              </a:rPr>
              <a:t>Hofstetter</a:t>
            </a:r>
            <a:r>
              <a:rPr lang="en-US" sz="1714" i="1" dirty="0">
                <a:latin typeface="Gill Sans MT" charset="0"/>
                <a:ea typeface="Gill Sans MT" charset="0"/>
                <a:cs typeface="Gill Sans MT" charset="0"/>
              </a:rPr>
              <a:t>, T. B.; Johnson, C. A.; </a:t>
            </a:r>
            <a:r>
              <a:rPr lang="en-US" sz="1714" i="1" dirty="0" err="1">
                <a:latin typeface="Gill Sans MT" charset="0"/>
                <a:ea typeface="Gill Sans MT" charset="0"/>
                <a:cs typeface="Gill Sans MT" charset="0"/>
              </a:rPr>
              <a:t>Gunten</a:t>
            </a:r>
            <a:r>
              <a:rPr lang="en-US" sz="1714" i="1" dirty="0">
                <a:latin typeface="Gill Sans MT" charset="0"/>
                <a:ea typeface="Gill Sans MT" charset="0"/>
                <a:cs typeface="Gill Sans MT" charset="0"/>
              </a:rPr>
              <a:t>, U. von; </a:t>
            </a:r>
            <a:r>
              <a:rPr lang="en-US" sz="1714" i="1" dirty="0" err="1">
                <a:latin typeface="Gill Sans MT" charset="0"/>
                <a:ea typeface="Gill Sans MT" charset="0"/>
                <a:cs typeface="Gill Sans MT" charset="0"/>
              </a:rPr>
              <a:t>Wehrli</a:t>
            </a:r>
            <a:r>
              <a:rPr lang="en-US" sz="1714" i="1" dirty="0">
                <a:latin typeface="Gill Sans MT" charset="0"/>
                <a:ea typeface="Gill Sans MT" charset="0"/>
                <a:cs typeface="Gill Sans MT" charset="0"/>
              </a:rPr>
              <a:t>, B.  The Challenge of </a:t>
            </a:r>
            <a:r>
              <a:rPr lang="en-US" sz="1714" i="1" dirty="0" err="1">
                <a:latin typeface="Gill Sans MT" charset="0"/>
                <a:ea typeface="Gill Sans MT" charset="0"/>
                <a:cs typeface="Gill Sans MT" charset="0"/>
              </a:rPr>
              <a:t>Micropollutants</a:t>
            </a:r>
            <a:r>
              <a:rPr lang="en-US" sz="1714" i="1" dirty="0">
                <a:latin typeface="Gill Sans MT" charset="0"/>
                <a:ea typeface="Gill Sans MT" charset="0"/>
                <a:cs typeface="Gill Sans MT" charset="0"/>
              </a:rPr>
              <a:t> in Aquatic Systems. Science (80-. ). 2006, 313 (5790), 1072–1077 DOI: 10.1126/science.1127291.</a:t>
            </a:r>
          </a:p>
          <a:p>
            <a:pPr eaLnBrk="1" hangingPunct="1">
              <a:spcBef>
                <a:spcPct val="50000"/>
              </a:spcBef>
              <a:buFontTx/>
              <a:buAutoNum type="arabicPeriod"/>
            </a:pPr>
            <a:r>
              <a:rPr lang="en-US" sz="1714" i="1" dirty="0" err="1">
                <a:latin typeface="Gill Sans MT" charset="0"/>
                <a:ea typeface="Gill Sans MT" charset="0"/>
                <a:cs typeface="Gill Sans MT" charset="0"/>
              </a:rPr>
              <a:t>Kliegman</a:t>
            </a:r>
            <a:r>
              <a:rPr lang="en-US" sz="1714" i="1" dirty="0">
                <a:latin typeface="Gill Sans MT" charset="0"/>
                <a:ea typeface="Gill Sans MT" charset="0"/>
                <a:cs typeface="Gill Sans MT" charset="0"/>
              </a:rPr>
              <a:t>, S.; Eustis, S. N.; Arnold, W. a; McNeill, K. Experimental and theoretical insights into the involvement of radicals in </a:t>
            </a:r>
            <a:r>
              <a:rPr lang="en-US" sz="1714" i="1" dirty="0" err="1">
                <a:latin typeface="Gill Sans MT" charset="0"/>
                <a:ea typeface="Gill Sans MT" charset="0"/>
                <a:cs typeface="Gill Sans MT" charset="0"/>
              </a:rPr>
              <a:t>triclosan</a:t>
            </a:r>
            <a:r>
              <a:rPr lang="en-US" sz="1714" i="1" dirty="0">
                <a:latin typeface="Gill Sans MT" charset="0"/>
                <a:ea typeface="Gill Sans MT" charset="0"/>
                <a:cs typeface="Gill Sans MT" charset="0"/>
              </a:rPr>
              <a:t> </a:t>
            </a:r>
            <a:r>
              <a:rPr lang="en-US" sz="1714" i="1" dirty="0" err="1">
                <a:latin typeface="Gill Sans MT" charset="0"/>
                <a:ea typeface="Gill Sans MT" charset="0"/>
                <a:cs typeface="Gill Sans MT" charset="0"/>
              </a:rPr>
              <a:t>phototransformation</a:t>
            </a:r>
            <a:r>
              <a:rPr lang="en-US" sz="1714" i="1" dirty="0">
                <a:latin typeface="Gill Sans MT" charset="0"/>
                <a:ea typeface="Gill Sans MT" charset="0"/>
                <a:cs typeface="Gill Sans MT" charset="0"/>
              </a:rPr>
              <a:t>. Environ. Sci. Technol. 2013, 47 (13), 6756–6763 DOI: 10.1021/es3041797.</a:t>
            </a:r>
          </a:p>
          <a:p>
            <a:pPr eaLnBrk="1" hangingPunct="1">
              <a:spcBef>
                <a:spcPct val="50000"/>
              </a:spcBef>
              <a:buFontTx/>
              <a:buAutoNum type="arabicPeriod"/>
            </a:pPr>
            <a:r>
              <a:rPr lang="en-US" sz="1714" i="1" dirty="0" err="1">
                <a:latin typeface="Gill Sans MT" charset="0"/>
                <a:ea typeface="Gill Sans MT" charset="0"/>
                <a:cs typeface="Gill Sans MT" charset="0"/>
              </a:rPr>
              <a:t>Kolpin</a:t>
            </a:r>
            <a:r>
              <a:rPr lang="en-US" sz="1714" i="1" dirty="0">
                <a:latin typeface="Gill Sans MT" charset="0"/>
                <a:ea typeface="Gill Sans MT" charset="0"/>
                <a:cs typeface="Gill Sans MT" charset="0"/>
              </a:rPr>
              <a:t>, D. W.; Meyer, M. T. Pharmaceuticals , Hormones , and Other Organic Wastewater Contaminants in U . S . Streams , 1999 - 2000 : A National Reconnaissance. Environ. Sci. Technol. 2002, 36 (6), 1202–1211 DOI: 10.1021/es011055j.</a:t>
            </a:r>
          </a:p>
          <a:p>
            <a:pPr eaLnBrk="1" hangingPunct="1">
              <a:spcBef>
                <a:spcPct val="50000"/>
              </a:spcBef>
              <a:buFontTx/>
              <a:buAutoNum type="arabicPeriod"/>
            </a:pPr>
            <a:r>
              <a:rPr lang="en-US" sz="1714" i="1" dirty="0">
                <a:latin typeface="Gill Sans MT" charset="0"/>
                <a:ea typeface="Gill Sans MT" charset="0"/>
                <a:cs typeface="Gill Sans MT" charset="0"/>
              </a:rPr>
              <a:t>Gordon, M. S.; </a:t>
            </a:r>
            <a:r>
              <a:rPr lang="en-US" sz="1714" i="1" dirty="0" err="1">
                <a:latin typeface="Gill Sans MT" charset="0"/>
                <a:ea typeface="Gill Sans MT" charset="0"/>
                <a:cs typeface="Gill Sans MT" charset="0"/>
              </a:rPr>
              <a:t>Freitag</a:t>
            </a:r>
            <a:r>
              <a:rPr lang="en-US" sz="1714" i="1" dirty="0">
                <a:latin typeface="Gill Sans MT" charset="0"/>
                <a:ea typeface="Gill Sans MT" charset="0"/>
                <a:cs typeface="Gill Sans MT" charset="0"/>
              </a:rPr>
              <a:t>, M. a; </a:t>
            </a:r>
            <a:r>
              <a:rPr lang="en-US" sz="1714" i="1" dirty="0" err="1">
                <a:latin typeface="Gill Sans MT" charset="0"/>
                <a:ea typeface="Gill Sans MT" charset="0"/>
                <a:cs typeface="Gill Sans MT" charset="0"/>
              </a:rPr>
              <a:t>Bandyopadhyay</a:t>
            </a:r>
            <a:r>
              <a:rPr lang="en-US" sz="1714" i="1" dirty="0">
                <a:latin typeface="Gill Sans MT" charset="0"/>
                <a:ea typeface="Gill Sans MT" charset="0"/>
                <a:cs typeface="Gill Sans MT" charset="0"/>
              </a:rPr>
              <a:t>, P.; Jensen, J. H.; </a:t>
            </a:r>
            <a:r>
              <a:rPr lang="en-US" sz="1714" i="1" dirty="0" err="1">
                <a:latin typeface="Gill Sans MT" charset="0"/>
                <a:ea typeface="Gill Sans MT" charset="0"/>
                <a:cs typeface="Gill Sans MT" charset="0"/>
              </a:rPr>
              <a:t>Kairys</a:t>
            </a:r>
            <a:r>
              <a:rPr lang="en-US" sz="1714" i="1" dirty="0">
                <a:latin typeface="Gill Sans MT" charset="0"/>
                <a:ea typeface="Gill Sans MT" charset="0"/>
                <a:cs typeface="Gill Sans MT" charset="0"/>
              </a:rPr>
              <a:t>, V.; Stevens, W. J.  The Effective Fragment Potential Method : A QM-Based MM Approach to Modeling. J. Phys. Chem. A 2001, 105 (2), 293–307 DOI: 10.1021/jp002747h.</a:t>
            </a:r>
          </a:p>
          <a:p>
            <a:pPr eaLnBrk="1" hangingPunct="1">
              <a:spcBef>
                <a:spcPct val="50000"/>
              </a:spcBef>
              <a:buFontTx/>
              <a:buAutoNum type="arabicPeriod"/>
            </a:pPr>
            <a:r>
              <a:rPr lang="en-US" sz="1714" i="1" dirty="0" err="1">
                <a:latin typeface="Gill Sans MT" charset="0"/>
                <a:ea typeface="Gill Sans MT" charset="0"/>
                <a:cs typeface="Gill Sans MT" charset="0"/>
              </a:rPr>
              <a:t>Defusco</a:t>
            </a:r>
            <a:r>
              <a:rPr lang="en-US" sz="1714" i="1" dirty="0">
                <a:latin typeface="Gill Sans MT" charset="0"/>
                <a:ea typeface="Gill Sans MT" charset="0"/>
                <a:cs typeface="Gill Sans MT" charset="0"/>
              </a:rPr>
              <a:t>, A.; </a:t>
            </a:r>
            <a:r>
              <a:rPr lang="en-US" sz="1714" i="1" dirty="0" err="1">
                <a:latin typeface="Gill Sans MT" charset="0"/>
                <a:ea typeface="Gill Sans MT" charset="0"/>
                <a:cs typeface="Gill Sans MT" charset="0"/>
              </a:rPr>
              <a:t>Minezawa</a:t>
            </a:r>
            <a:r>
              <a:rPr lang="en-US" sz="1714" i="1" dirty="0">
                <a:latin typeface="Gill Sans MT" charset="0"/>
                <a:ea typeface="Gill Sans MT" charset="0"/>
                <a:cs typeface="Gill Sans MT" charset="0"/>
              </a:rPr>
              <a:t>, N.; </a:t>
            </a:r>
            <a:r>
              <a:rPr lang="en-US" sz="1714" i="1" dirty="0" err="1">
                <a:latin typeface="Gill Sans MT" charset="0"/>
                <a:ea typeface="Gill Sans MT" charset="0"/>
                <a:cs typeface="Gill Sans MT" charset="0"/>
              </a:rPr>
              <a:t>Slipchenko</a:t>
            </a:r>
            <a:r>
              <a:rPr lang="en-US" sz="1714" i="1" dirty="0">
                <a:latin typeface="Gill Sans MT" charset="0"/>
                <a:ea typeface="Gill Sans MT" charset="0"/>
                <a:cs typeface="Gill Sans MT" charset="0"/>
              </a:rPr>
              <a:t>, L. V; </a:t>
            </a:r>
            <a:r>
              <a:rPr lang="en-US" sz="1714" i="1" dirty="0" err="1">
                <a:latin typeface="Gill Sans MT" charset="0"/>
                <a:ea typeface="Gill Sans MT" charset="0"/>
                <a:cs typeface="Gill Sans MT" charset="0"/>
              </a:rPr>
              <a:t>Zahariev</a:t>
            </a:r>
            <a:r>
              <a:rPr lang="en-US" sz="1714" i="1" dirty="0">
                <a:latin typeface="Gill Sans MT" charset="0"/>
                <a:ea typeface="Gill Sans MT" charset="0"/>
                <a:cs typeface="Gill Sans MT" charset="0"/>
              </a:rPr>
              <a:t>, F.; Gordon, M. S. Modeling Solvent Effects on Electronic Excited States. J. Phys. Chem. </a:t>
            </a:r>
            <a:r>
              <a:rPr lang="en-US" sz="1714" i="1" dirty="0" err="1">
                <a:latin typeface="Gill Sans MT" charset="0"/>
                <a:ea typeface="Gill Sans MT" charset="0"/>
                <a:cs typeface="Gill Sans MT" charset="0"/>
              </a:rPr>
              <a:t>Lett</a:t>
            </a:r>
            <a:r>
              <a:rPr lang="en-US" sz="1714" i="1" dirty="0">
                <a:latin typeface="Gill Sans MT" charset="0"/>
                <a:ea typeface="Gill Sans MT" charset="0"/>
                <a:cs typeface="Gill Sans MT" charset="0"/>
              </a:rPr>
              <a:t>. 2011, 2, 2184–2192 DOI: 10.1021/jz200947j.</a:t>
            </a:r>
          </a:p>
          <a:p>
            <a:pPr eaLnBrk="1" hangingPunct="1">
              <a:spcBef>
                <a:spcPct val="50000"/>
              </a:spcBef>
              <a:buFontTx/>
              <a:buAutoNum type="arabicPeriod"/>
            </a:pPr>
            <a:r>
              <a:rPr lang="en-US" sz="1714" i="1" dirty="0">
                <a:latin typeface="Gill Sans MT" charset="0"/>
                <a:ea typeface="Gill Sans MT" charset="0"/>
                <a:cs typeface="Gill Sans MT" charset="0"/>
              </a:rPr>
              <a:t>Gordon, M. S.; </a:t>
            </a:r>
            <a:r>
              <a:rPr lang="en-US" sz="1714" i="1" dirty="0" err="1">
                <a:latin typeface="Gill Sans MT" charset="0"/>
                <a:ea typeface="Gill Sans MT" charset="0"/>
                <a:cs typeface="Gill Sans MT" charset="0"/>
              </a:rPr>
              <a:t>Freitag</a:t>
            </a:r>
            <a:r>
              <a:rPr lang="en-US" sz="1714" i="1" dirty="0">
                <a:latin typeface="Gill Sans MT" charset="0"/>
                <a:ea typeface="Gill Sans MT" charset="0"/>
                <a:cs typeface="Gill Sans MT" charset="0"/>
              </a:rPr>
              <a:t>, M. a; </a:t>
            </a:r>
            <a:r>
              <a:rPr lang="en-US" sz="1714" i="1" dirty="0" err="1">
                <a:latin typeface="Gill Sans MT" charset="0"/>
                <a:ea typeface="Gill Sans MT" charset="0"/>
                <a:cs typeface="Gill Sans MT" charset="0"/>
              </a:rPr>
              <a:t>Bandyopadhyay</a:t>
            </a:r>
            <a:r>
              <a:rPr lang="en-US" sz="1714" i="1" dirty="0">
                <a:latin typeface="Gill Sans MT" charset="0"/>
                <a:ea typeface="Gill Sans MT" charset="0"/>
                <a:cs typeface="Gill Sans MT" charset="0"/>
              </a:rPr>
              <a:t>, P.; Jensen, J. H.; </a:t>
            </a:r>
            <a:r>
              <a:rPr lang="en-US" sz="1714" i="1" dirty="0" err="1">
                <a:latin typeface="Gill Sans MT" charset="0"/>
                <a:ea typeface="Gill Sans MT" charset="0"/>
                <a:cs typeface="Gill Sans MT" charset="0"/>
              </a:rPr>
              <a:t>Kairys</a:t>
            </a:r>
            <a:r>
              <a:rPr lang="en-US" sz="1714" i="1" dirty="0">
                <a:latin typeface="Gill Sans MT" charset="0"/>
                <a:ea typeface="Gill Sans MT" charset="0"/>
                <a:cs typeface="Gill Sans MT" charset="0"/>
              </a:rPr>
              <a:t>, V.; Stevens, W. J.  The Effective Fragment Potential Method : A QM-Based MM Approach to Modeling. J. Phys. Chem. A 2001, 105 (2), 293–307 DOI: 10.1021/jp002747h</a:t>
            </a:r>
          </a:p>
          <a:p>
            <a:pPr eaLnBrk="1" hangingPunct="1">
              <a:spcBef>
                <a:spcPct val="50000"/>
              </a:spcBef>
              <a:buFontTx/>
              <a:buAutoNum type="arabicPeriod"/>
            </a:pPr>
            <a:r>
              <a:rPr lang="en-US" sz="1714" dirty="0" err="1">
                <a:latin typeface="Gill Sans MT" charset="0"/>
                <a:ea typeface="Gill Sans MT" charset="0"/>
                <a:cs typeface="Gill Sans MT" charset="0"/>
              </a:rPr>
              <a:t>Leifer</a:t>
            </a:r>
            <a:r>
              <a:rPr lang="en-US" sz="1714" dirty="0">
                <a:latin typeface="Gill Sans MT" charset="0"/>
                <a:ea typeface="Gill Sans MT" charset="0"/>
                <a:cs typeface="Gill Sans MT" charset="0"/>
              </a:rPr>
              <a:t>, A. </a:t>
            </a:r>
            <a:r>
              <a:rPr lang="en-US" sz="1714" i="1" dirty="0">
                <a:latin typeface="Gill Sans MT" charset="0"/>
                <a:ea typeface="Gill Sans MT" charset="0"/>
                <a:cs typeface="Gill Sans MT" charset="0"/>
              </a:rPr>
              <a:t>The kinetics of environmental aquatic photochemistry: theory and practice</a:t>
            </a:r>
            <a:r>
              <a:rPr lang="en-US" sz="1714" dirty="0">
                <a:latin typeface="Gill Sans MT" charset="0"/>
                <a:ea typeface="Gill Sans MT" charset="0"/>
                <a:cs typeface="Gill Sans MT" charset="0"/>
              </a:rPr>
              <a:t>; ACS professional reference book; American Chemical Society, 1988.</a:t>
            </a:r>
            <a:endParaRPr lang="en-US" sz="1714" i="1" dirty="0">
              <a:latin typeface="Gill Sans MT" charset="0"/>
              <a:ea typeface="Gill Sans MT" charset="0"/>
              <a:cs typeface="Gill Sans MT" charset="0"/>
            </a:endParaRPr>
          </a:p>
          <a:p>
            <a:pPr eaLnBrk="1" hangingPunct="1">
              <a:spcBef>
                <a:spcPct val="50000"/>
              </a:spcBef>
              <a:buFontTx/>
              <a:buAutoNum type="arabicPeriod"/>
            </a:pPr>
            <a:r>
              <a:rPr lang="en-US" sz="1714" i="1" dirty="0">
                <a:latin typeface="Gill Sans MT" charset="0"/>
                <a:ea typeface="Gill Sans MT" charset="0"/>
                <a:cs typeface="Gill Sans MT" charset="0"/>
              </a:rPr>
              <a:t>General Atomic and Molecular Electronic Structure System" M.W. Schmidt; K.K. </a:t>
            </a:r>
            <a:r>
              <a:rPr lang="en-US" sz="1714" i="1" dirty="0" err="1">
                <a:latin typeface="Gill Sans MT" charset="0"/>
                <a:ea typeface="Gill Sans MT" charset="0"/>
                <a:cs typeface="Gill Sans MT" charset="0"/>
              </a:rPr>
              <a:t>Baldridge</a:t>
            </a:r>
            <a:r>
              <a:rPr lang="en-US" sz="1714" i="1" dirty="0">
                <a:latin typeface="Gill Sans MT" charset="0"/>
                <a:ea typeface="Gill Sans MT" charset="0"/>
                <a:cs typeface="Gill Sans MT" charset="0"/>
              </a:rPr>
              <a:t>; J.A. </a:t>
            </a:r>
            <a:r>
              <a:rPr lang="en-US" sz="1714" i="1" dirty="0" err="1">
                <a:latin typeface="Gill Sans MT" charset="0"/>
                <a:ea typeface="Gill Sans MT" charset="0"/>
                <a:cs typeface="Gill Sans MT" charset="0"/>
              </a:rPr>
              <a:t>Boatz</a:t>
            </a:r>
            <a:r>
              <a:rPr lang="en-US" sz="1714" i="1" dirty="0">
                <a:latin typeface="Gill Sans MT" charset="0"/>
                <a:ea typeface="Gill Sans MT" charset="0"/>
                <a:cs typeface="Gill Sans MT" charset="0"/>
              </a:rPr>
              <a:t>; S.T. Elbert;  M.S. Gordon; J.H.J </a:t>
            </a:r>
            <a:r>
              <a:rPr lang="en-US" sz="1714" i="1" dirty="0" err="1">
                <a:latin typeface="Gill Sans MT" charset="0"/>
                <a:ea typeface="Gill Sans MT" charset="0"/>
                <a:cs typeface="Gill Sans MT" charset="0"/>
              </a:rPr>
              <a:t>ensen</a:t>
            </a:r>
            <a:r>
              <a:rPr lang="en-US" sz="1714" i="1" dirty="0">
                <a:latin typeface="Gill Sans MT" charset="0"/>
                <a:ea typeface="Gill Sans MT" charset="0"/>
                <a:cs typeface="Gill Sans MT" charset="0"/>
              </a:rPr>
              <a:t>; S. </a:t>
            </a:r>
            <a:r>
              <a:rPr lang="en-US" sz="1714" i="1" dirty="0" err="1">
                <a:latin typeface="Gill Sans MT" charset="0"/>
                <a:ea typeface="Gill Sans MT" charset="0"/>
                <a:cs typeface="Gill Sans MT" charset="0"/>
              </a:rPr>
              <a:t>Koseki</a:t>
            </a:r>
            <a:r>
              <a:rPr lang="en-US" sz="1714" i="1" dirty="0">
                <a:latin typeface="Gill Sans MT" charset="0"/>
                <a:ea typeface="Gill Sans MT" charset="0"/>
                <a:cs typeface="Gill Sans MT" charset="0"/>
              </a:rPr>
              <a:t>; N. Matsunaga;  K.A. Nguyen; S. Su,; T.L. </a:t>
            </a:r>
            <a:r>
              <a:rPr lang="en-US" sz="1714" i="1" dirty="0" err="1">
                <a:latin typeface="Gill Sans MT" charset="0"/>
                <a:ea typeface="Gill Sans MT" charset="0"/>
                <a:cs typeface="Gill Sans MT" charset="0"/>
              </a:rPr>
              <a:t>Windus</a:t>
            </a:r>
            <a:r>
              <a:rPr lang="en-US" sz="1714" i="1" dirty="0">
                <a:latin typeface="Gill Sans MT" charset="0"/>
                <a:ea typeface="Gill Sans MT" charset="0"/>
                <a:cs typeface="Gill Sans MT" charset="0"/>
              </a:rPr>
              <a:t>; M. Dupuis,; J.A. Montgomery J. </a:t>
            </a:r>
            <a:r>
              <a:rPr lang="en-US" sz="1714" i="1" dirty="0" err="1">
                <a:latin typeface="Gill Sans MT" charset="0"/>
                <a:ea typeface="Gill Sans MT" charset="0"/>
                <a:cs typeface="Gill Sans MT" charset="0"/>
              </a:rPr>
              <a:t>Comput</a:t>
            </a:r>
            <a:r>
              <a:rPr lang="en-US" sz="1714" i="1" dirty="0">
                <a:latin typeface="Gill Sans MT" charset="0"/>
                <a:ea typeface="Gill Sans MT" charset="0"/>
                <a:cs typeface="Gill Sans MT" charset="0"/>
              </a:rPr>
              <a:t>. Chem., 14, 1347-1363(1993)..</a:t>
            </a:r>
          </a:p>
          <a:p>
            <a:pPr eaLnBrk="1" hangingPunct="1">
              <a:spcBef>
                <a:spcPct val="50000"/>
              </a:spcBef>
              <a:buFontTx/>
              <a:buAutoNum type="arabicPeriod"/>
            </a:pPr>
            <a:r>
              <a:rPr lang="en-US" sz="1714" i="1" dirty="0">
                <a:latin typeface="Gill Sans MT" charset="0"/>
                <a:ea typeface="Gill Sans MT" charset="0"/>
                <a:cs typeface="Gill Sans MT" charset="0"/>
              </a:rPr>
              <a:t>MATLAB version 9.0 2016a,. Natick, Massachusetts:  The </a:t>
            </a:r>
            <a:r>
              <a:rPr lang="en-US" sz="1714" i="1" dirty="0" err="1">
                <a:latin typeface="Gill Sans MT" charset="0"/>
                <a:ea typeface="Gill Sans MT" charset="0"/>
                <a:cs typeface="Gill Sans MT" charset="0"/>
              </a:rPr>
              <a:t>MathWorks</a:t>
            </a:r>
            <a:r>
              <a:rPr lang="en-US" sz="1714" i="1" dirty="0">
                <a:latin typeface="Gill Sans MT" charset="0"/>
                <a:ea typeface="Gill Sans MT" charset="0"/>
                <a:cs typeface="Gill Sans MT" charset="0"/>
              </a:rPr>
              <a:t> Inc., 2010. </a:t>
            </a:r>
          </a:p>
          <a:p>
            <a:pPr eaLnBrk="1" hangingPunct="1">
              <a:spcBef>
                <a:spcPct val="50000"/>
              </a:spcBef>
              <a:buFontTx/>
              <a:buAutoNum type="arabicPeriod"/>
            </a:pPr>
            <a:r>
              <a:rPr lang="en-US" sz="1714" i="1" dirty="0" err="1">
                <a:latin typeface="Gill Sans MT" charset="0"/>
                <a:ea typeface="Gill Sans MT" charset="0"/>
                <a:cs typeface="Gill Sans MT" charset="0"/>
              </a:rPr>
              <a:t>Wiberg</a:t>
            </a:r>
            <a:r>
              <a:rPr lang="en-US" sz="1714" i="1" dirty="0">
                <a:latin typeface="Gill Sans MT" charset="0"/>
                <a:ea typeface="Gill Sans MT" charset="0"/>
                <a:cs typeface="Gill Sans MT" charset="0"/>
              </a:rPr>
              <a:t>, K. B. Basis set effects on calculated geometries: 6-311++G** vs. </a:t>
            </a:r>
            <a:r>
              <a:rPr lang="en-US" sz="1714" i="1" dirty="0" err="1">
                <a:latin typeface="Gill Sans MT" charset="0"/>
                <a:ea typeface="Gill Sans MT" charset="0"/>
                <a:cs typeface="Gill Sans MT" charset="0"/>
              </a:rPr>
              <a:t>aug</a:t>
            </a:r>
            <a:r>
              <a:rPr lang="en-US" sz="1714" i="1" dirty="0">
                <a:latin typeface="Gill Sans MT" charset="0"/>
                <a:ea typeface="Gill Sans MT" charset="0"/>
                <a:cs typeface="Gill Sans MT" charset="0"/>
              </a:rPr>
              <a:t>-cc-</a:t>
            </a:r>
            <a:r>
              <a:rPr lang="en-US" sz="1714" i="1" dirty="0" err="1">
                <a:latin typeface="Gill Sans MT" charset="0"/>
                <a:ea typeface="Gill Sans MT" charset="0"/>
                <a:cs typeface="Gill Sans MT" charset="0"/>
              </a:rPr>
              <a:t>pVDZ</a:t>
            </a:r>
            <a:r>
              <a:rPr lang="en-US" sz="1714" i="1" dirty="0">
                <a:latin typeface="Gill Sans MT" charset="0"/>
                <a:ea typeface="Gill Sans MT" charset="0"/>
                <a:cs typeface="Gill Sans MT" charset="0"/>
              </a:rPr>
              <a:t>. J. </a:t>
            </a:r>
            <a:r>
              <a:rPr lang="en-US" sz="1714" i="1" dirty="0" err="1">
                <a:latin typeface="Gill Sans MT" charset="0"/>
                <a:ea typeface="Gill Sans MT" charset="0"/>
                <a:cs typeface="Gill Sans MT" charset="0"/>
              </a:rPr>
              <a:t>Comput</a:t>
            </a:r>
            <a:r>
              <a:rPr lang="en-US" sz="1714" i="1" dirty="0">
                <a:latin typeface="Gill Sans MT" charset="0"/>
                <a:ea typeface="Gill Sans MT" charset="0"/>
                <a:cs typeface="Gill Sans MT" charset="0"/>
              </a:rPr>
              <a:t>. Chem. 2004, 25 (11) DOI: 10.1002/jcc.20058.</a:t>
            </a:r>
          </a:p>
          <a:p>
            <a:pPr eaLnBrk="1" hangingPunct="1">
              <a:spcBef>
                <a:spcPct val="50000"/>
              </a:spcBef>
              <a:buFontTx/>
              <a:buAutoNum type="arabicPeriod"/>
            </a:pPr>
            <a:r>
              <a:rPr lang="en-US" sz="1714" i="1" dirty="0">
                <a:latin typeface="Gill Sans MT" charset="0"/>
                <a:ea typeface="Gill Sans MT" charset="0"/>
                <a:cs typeface="Gill Sans MT" charset="0"/>
              </a:rPr>
              <a:t>L. </a:t>
            </a:r>
            <a:r>
              <a:rPr lang="en-US" sz="1714" i="1" dirty="0" err="1">
                <a:latin typeface="Gill Sans MT" charset="0"/>
                <a:ea typeface="Gill Sans MT" charset="0"/>
                <a:cs typeface="Gill Sans MT" charset="0"/>
              </a:rPr>
              <a:t>Martínez</a:t>
            </a:r>
            <a:r>
              <a:rPr lang="en-US" sz="1714" i="1" dirty="0">
                <a:latin typeface="Gill Sans MT" charset="0"/>
                <a:ea typeface="Gill Sans MT" charset="0"/>
                <a:cs typeface="Gill Sans MT" charset="0"/>
              </a:rPr>
              <a:t>; R. Andrade; E. G. </a:t>
            </a:r>
            <a:r>
              <a:rPr lang="en-US" sz="1714" i="1" dirty="0" err="1">
                <a:latin typeface="Gill Sans MT" charset="0"/>
                <a:ea typeface="Gill Sans MT" charset="0"/>
                <a:cs typeface="Gill Sans MT" charset="0"/>
              </a:rPr>
              <a:t>Birgin</a:t>
            </a:r>
            <a:r>
              <a:rPr lang="en-US" sz="1714" i="1" dirty="0">
                <a:latin typeface="Gill Sans MT" charset="0"/>
                <a:ea typeface="Gill Sans MT" charset="0"/>
                <a:cs typeface="Gill Sans MT" charset="0"/>
              </a:rPr>
              <a:t>; J. M. </a:t>
            </a:r>
            <a:r>
              <a:rPr lang="en-US" sz="1714" i="1" dirty="0" err="1">
                <a:latin typeface="Gill Sans MT" charset="0"/>
                <a:ea typeface="Gill Sans MT" charset="0"/>
                <a:cs typeface="Gill Sans MT" charset="0"/>
              </a:rPr>
              <a:t>Martínez</a:t>
            </a:r>
            <a:r>
              <a:rPr lang="en-US" sz="1714" i="1" dirty="0">
                <a:latin typeface="Gill Sans MT" charset="0"/>
                <a:ea typeface="Gill Sans MT" charset="0"/>
                <a:cs typeface="Gill Sans MT" charset="0"/>
              </a:rPr>
              <a:t>; </a:t>
            </a:r>
            <a:r>
              <a:rPr lang="en-US" sz="1714" i="1" dirty="0" err="1">
                <a:latin typeface="Gill Sans MT" charset="0"/>
                <a:ea typeface="Gill Sans MT" charset="0"/>
                <a:cs typeface="Gill Sans MT" charset="0"/>
              </a:rPr>
              <a:t>Packmol</a:t>
            </a:r>
            <a:r>
              <a:rPr lang="en-US" sz="1714" i="1" dirty="0">
                <a:latin typeface="Gill Sans MT" charset="0"/>
                <a:ea typeface="Gill Sans MT" charset="0"/>
                <a:cs typeface="Gill Sans MT" charset="0"/>
              </a:rPr>
              <a:t>: A package for building initial configurations for molecular dynamics simulations. Journal of Computational Chemistry, 30(13):2157-2164, 2009. </a:t>
            </a:r>
          </a:p>
        </p:txBody>
      </p:sp>
      <p:sp>
        <p:nvSpPr>
          <p:cNvPr id="159" name="Text Box 403"/>
          <p:cNvSpPr txBox="1">
            <a:spLocks noChangeArrowheads="1"/>
          </p:cNvSpPr>
          <p:nvPr/>
        </p:nvSpPr>
        <p:spPr bwMode="auto">
          <a:xfrm>
            <a:off x="1204182" y="19473331"/>
            <a:ext cx="6111017" cy="12428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20" tIns="60960" rIns="121920" bIns="6096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marL="391866" indent="-391866" algn="just" eaLnBrk="1" hangingPunct="1">
              <a:spcBef>
                <a:spcPct val="50000"/>
              </a:spcBef>
              <a:buFont typeface="ZapfDingbatsITC" charset="0"/>
              <a:buChar char="✯"/>
            </a:pPr>
            <a:r>
              <a:rPr lang="en-US" sz="2743" dirty="0">
                <a:latin typeface="Gill Sans" charset="0"/>
                <a:ea typeface="Gill Sans" charset="0"/>
                <a:cs typeface="Gill Sans" charset="0"/>
              </a:rPr>
              <a:t>Dynamics of solute and solvent molecules coupling in solution led Gordon et al.</a:t>
            </a:r>
            <a:r>
              <a:rPr lang="en-US" sz="2743" baseline="30000" dirty="0">
                <a:latin typeface="Gill Sans" charset="0"/>
                <a:ea typeface="Gill Sans" charset="0"/>
                <a:cs typeface="Gill Sans" charset="0"/>
              </a:rPr>
              <a:t>5</a:t>
            </a:r>
            <a:r>
              <a:rPr lang="en-US" sz="2743" dirty="0">
                <a:latin typeface="Gill Sans" charset="0"/>
                <a:ea typeface="Gill Sans" charset="0"/>
                <a:cs typeface="Gill Sans" charset="0"/>
              </a:rPr>
              <a:t> to using Molecular Dynamics (MD) to obtain equilibrated geometries of solute and solvent. Solvent is modeled using Effective Fragment Potential</a:t>
            </a:r>
            <a:r>
              <a:rPr lang="en-US" sz="2743" baseline="30000" dirty="0">
                <a:latin typeface="Gill Sans" charset="0"/>
                <a:ea typeface="Gill Sans" charset="0"/>
                <a:cs typeface="Gill Sans" charset="0"/>
              </a:rPr>
              <a:t> </a:t>
            </a:r>
            <a:r>
              <a:rPr lang="en-US" sz="2743" dirty="0">
                <a:latin typeface="Gill Sans" charset="0"/>
                <a:ea typeface="Gill Sans" charset="0"/>
                <a:cs typeface="Gill Sans" charset="0"/>
              </a:rPr>
              <a:t>(EFP)</a:t>
            </a:r>
            <a:r>
              <a:rPr lang="en-US" sz="2743" baseline="30000" dirty="0">
                <a:latin typeface="Gill Sans" charset="0"/>
                <a:ea typeface="Gill Sans" charset="0"/>
                <a:cs typeface="Gill Sans" charset="0"/>
              </a:rPr>
              <a:t>6</a:t>
            </a:r>
            <a:r>
              <a:rPr lang="en-US" sz="2743" dirty="0">
                <a:latin typeface="Gill Sans" charset="0"/>
                <a:ea typeface="Gill Sans" charset="0"/>
                <a:cs typeface="Gill Sans" charset="0"/>
              </a:rPr>
              <a:t>, then Time-Dependent Density Functional Theory (TD-DFT) to calculate energies for each equilibrated  geometry (see fig 3)</a:t>
            </a:r>
          </a:p>
          <a:p>
            <a:pPr marL="391866" indent="-391866" algn="just" eaLnBrk="1" hangingPunct="1">
              <a:spcBef>
                <a:spcPct val="50000"/>
              </a:spcBef>
              <a:buFont typeface="ZapfDingbatsITC" charset="0"/>
              <a:buChar char="✯"/>
            </a:pPr>
            <a:r>
              <a:rPr lang="en-US" sz="2743" dirty="0">
                <a:latin typeface="Gill Sans" charset="0"/>
                <a:ea typeface="Gill Sans" charset="0"/>
                <a:cs typeface="Gill Sans" charset="0"/>
              </a:rPr>
              <a:t>However no studies have been done on how many explicit water molecules are needed to achieve more accurate results or which DFT functional works best</a:t>
            </a:r>
          </a:p>
          <a:p>
            <a:pPr marL="391866" indent="-391866" algn="just" eaLnBrk="1" hangingPunct="1">
              <a:spcBef>
                <a:spcPct val="50000"/>
              </a:spcBef>
              <a:buFont typeface="ZapfDingbatsITC" charset="0"/>
              <a:buChar char="✯"/>
            </a:pPr>
            <a:r>
              <a:rPr lang="en-US" sz="2571" dirty="0">
                <a:latin typeface="Gill Sans" charset="0"/>
                <a:ea typeface="Gill Sans" charset="0"/>
                <a:cs typeface="Gill Sans" charset="0"/>
              </a:rPr>
              <a:t>Computational results then should be compared with experimental data collected in Eustis lab (fig 4)</a:t>
            </a:r>
          </a:p>
          <a:p>
            <a:pPr marL="391866" indent="-391866" algn="just" eaLnBrk="1" hangingPunct="1">
              <a:spcBef>
                <a:spcPct val="50000"/>
              </a:spcBef>
              <a:buFont typeface="ZapfDingbatsITC" charset="0"/>
              <a:buChar char="✯"/>
            </a:pPr>
            <a:r>
              <a:rPr lang="en-US" sz="2571" dirty="0">
                <a:latin typeface="Gill Sans" charset="0"/>
                <a:ea typeface="Gill Sans" charset="0"/>
                <a:cs typeface="Gill Sans" charset="0"/>
              </a:rPr>
              <a:t>Each underlying Gaussian curve represents a unique excitation mode (fig 5)</a:t>
            </a:r>
          </a:p>
          <a:p>
            <a:pPr marL="391866" indent="-391866" algn="just" eaLnBrk="1" hangingPunct="1">
              <a:spcBef>
                <a:spcPct val="50000"/>
              </a:spcBef>
              <a:buFont typeface="ZapfDingbatsITC" charset="0"/>
              <a:buChar char="✯"/>
            </a:pPr>
            <a:r>
              <a:rPr lang="en-US" sz="2571" dirty="0">
                <a:latin typeface="Gill Sans" charset="0"/>
                <a:ea typeface="Gill Sans" charset="0"/>
                <a:cs typeface="Gill Sans" charset="0"/>
              </a:rPr>
              <a:t> The relationship between theoretically-calculated oscillator strength (f) and experimentally-measured molar absorptivity(</a:t>
            </a:r>
            <a:r>
              <a:rPr lang="en-US" sz="2571" dirty="0" err="1">
                <a:latin typeface="Gill Sans" charset="0"/>
                <a:ea typeface="Gill Sans" charset="0"/>
                <a:cs typeface="Gill Sans" charset="0"/>
              </a:rPr>
              <a:t>ε</a:t>
            </a:r>
            <a:r>
              <a:rPr lang="en-US" sz="2571" dirty="0">
                <a:latin typeface="Gill Sans" charset="0"/>
                <a:ea typeface="Gill Sans" charset="0"/>
                <a:cs typeface="Gill Sans" charset="0"/>
              </a:rPr>
              <a:t>):</a:t>
            </a:r>
            <a:br>
              <a:rPr lang="en-US" sz="2571" dirty="0">
                <a:latin typeface="Gill Sans" charset="0"/>
                <a:ea typeface="Gill Sans" charset="0"/>
                <a:cs typeface="Gill Sans" charset="0"/>
              </a:rPr>
            </a:br>
            <a:r>
              <a:rPr lang="en-US" sz="2571" dirty="0">
                <a:latin typeface="Gill Sans" charset="0"/>
                <a:ea typeface="Gill Sans" charset="0"/>
                <a:cs typeface="Gill Sans" charset="0"/>
              </a:rPr>
              <a:t/>
            </a:r>
            <a:br>
              <a:rPr lang="en-US" sz="2571" dirty="0">
                <a:latin typeface="Gill Sans" charset="0"/>
                <a:ea typeface="Gill Sans" charset="0"/>
                <a:cs typeface="Gill Sans" charset="0"/>
              </a:rPr>
            </a:br>
            <a:endParaRPr lang="en-US" sz="2571" dirty="0">
              <a:latin typeface="Gill Sans" charset="0"/>
              <a:ea typeface="Gill Sans" charset="0"/>
              <a:cs typeface="Gill Sans" charset="0"/>
            </a:endParaRPr>
          </a:p>
        </p:txBody>
      </p:sp>
      <p:pic>
        <p:nvPicPr>
          <p:cNvPr id="2056" name="Picture 2055"/>
          <p:cNvPicPr>
            <a:picLocks noChangeAspect="1"/>
          </p:cNvPicPr>
          <p:nvPr/>
        </p:nvPicPr>
        <p:blipFill rotWithShape="1">
          <a:blip r:embed="rId9">
            <a:extLst>
              <a:ext uri="{28A0092B-C50C-407E-A947-70E740481C1C}">
                <a14:useLocalDpi xmlns:a14="http://schemas.microsoft.com/office/drawing/2010/main" val="0"/>
              </a:ext>
            </a:extLst>
          </a:blip>
          <a:srcRect t="22757" b="18076"/>
          <a:stretch/>
        </p:blipFill>
        <p:spPr>
          <a:xfrm>
            <a:off x="1614986" y="31053020"/>
            <a:ext cx="4908411" cy="967565"/>
          </a:xfrm>
          <a:prstGeom prst="rect">
            <a:avLst/>
          </a:prstGeom>
        </p:spPr>
      </p:pic>
      <p:sp>
        <p:nvSpPr>
          <p:cNvPr id="160" name="Rectangle 159"/>
          <p:cNvSpPr/>
          <p:nvPr/>
        </p:nvSpPr>
        <p:spPr>
          <a:xfrm>
            <a:off x="10203554" y="23102146"/>
            <a:ext cx="5513386" cy="487954"/>
          </a:xfrm>
          <a:prstGeom prst="rect">
            <a:avLst/>
          </a:prstGeom>
        </p:spPr>
        <p:txBody>
          <a:bodyPr wrap="square">
            <a:spAutoFit/>
          </a:bodyPr>
          <a:lstStyle/>
          <a:p>
            <a:r>
              <a:rPr lang="en-US" sz="2571" dirty="0">
                <a:latin typeface="Gill Sans" charset="0"/>
                <a:ea typeface="Gill Sans" charset="0"/>
                <a:cs typeface="Gill Sans" charset="0"/>
              </a:rPr>
              <a:t>Fig3. PE plot vs time for MD</a:t>
            </a:r>
            <a:endParaRPr lang="en-US" sz="2571" dirty="0"/>
          </a:p>
        </p:txBody>
      </p:sp>
      <p:sp>
        <p:nvSpPr>
          <p:cNvPr id="144" name="Rectangle 143"/>
          <p:cNvSpPr/>
          <p:nvPr/>
        </p:nvSpPr>
        <p:spPr>
          <a:xfrm>
            <a:off x="9891981" y="27462825"/>
            <a:ext cx="4211370" cy="883575"/>
          </a:xfrm>
          <a:prstGeom prst="rect">
            <a:avLst/>
          </a:prstGeom>
        </p:spPr>
        <p:txBody>
          <a:bodyPr wrap="square">
            <a:spAutoFit/>
          </a:bodyPr>
          <a:lstStyle/>
          <a:p>
            <a:r>
              <a:rPr lang="en-US" sz="2571" dirty="0">
                <a:latin typeface="Gill Sans" charset="0"/>
                <a:ea typeface="Gill Sans" charset="0"/>
                <a:cs typeface="Gill Sans" charset="0"/>
              </a:rPr>
              <a:t>Fig4. experimental absorption</a:t>
            </a:r>
            <a:br>
              <a:rPr lang="en-US" sz="2571" dirty="0">
                <a:latin typeface="Gill Sans" charset="0"/>
                <a:ea typeface="Gill Sans" charset="0"/>
                <a:cs typeface="Gill Sans" charset="0"/>
              </a:rPr>
            </a:br>
            <a:r>
              <a:rPr lang="en-US" sz="2571" dirty="0">
                <a:latin typeface="Gill Sans" charset="0"/>
                <a:ea typeface="Gill Sans" charset="0"/>
                <a:cs typeface="Gill Sans" charset="0"/>
              </a:rPr>
              <a:t>spectra</a:t>
            </a:r>
          </a:p>
        </p:txBody>
      </p:sp>
      <p:sp>
        <p:nvSpPr>
          <p:cNvPr id="69" name="Rectangle 68"/>
          <p:cNvSpPr/>
          <p:nvPr/>
        </p:nvSpPr>
        <p:spPr>
          <a:xfrm>
            <a:off x="9891981" y="31688235"/>
            <a:ext cx="4357419" cy="487954"/>
          </a:xfrm>
          <a:prstGeom prst="rect">
            <a:avLst/>
          </a:prstGeom>
        </p:spPr>
        <p:txBody>
          <a:bodyPr wrap="square">
            <a:spAutoFit/>
          </a:bodyPr>
          <a:lstStyle/>
          <a:p>
            <a:r>
              <a:rPr lang="en-US" sz="2571" dirty="0">
                <a:latin typeface="Gill Sans" charset="0"/>
                <a:ea typeface="Gill Sans" charset="0"/>
                <a:cs typeface="Gill Sans" charset="0"/>
              </a:rPr>
              <a:t>Fig5. underlying Gaussian plots</a:t>
            </a:r>
          </a:p>
        </p:txBody>
      </p:sp>
      <p:pic>
        <p:nvPicPr>
          <p:cNvPr id="2069" name="Picture 2068"/>
          <p:cNvPicPr>
            <a:picLocks noChangeAspect="1"/>
          </p:cNvPicPr>
          <p:nvPr/>
        </p:nvPicPr>
        <p:blipFill rotWithShape="1">
          <a:blip r:embed="rId10">
            <a:extLst>
              <a:ext uri="{28A0092B-C50C-407E-A947-70E740481C1C}">
                <a14:useLocalDpi xmlns:a14="http://schemas.microsoft.com/office/drawing/2010/main" val="0"/>
              </a:ext>
            </a:extLst>
          </a:blip>
          <a:srcRect l="15602" t="15896" r="13220" b="15976"/>
          <a:stretch/>
        </p:blipFill>
        <p:spPr>
          <a:xfrm>
            <a:off x="15523846" y="13533631"/>
            <a:ext cx="4331697" cy="3203781"/>
          </a:xfrm>
          <a:prstGeom prst="rect">
            <a:avLst/>
          </a:prstGeom>
        </p:spPr>
      </p:pic>
      <p:grpSp>
        <p:nvGrpSpPr>
          <p:cNvPr id="2093" name="Group 2092"/>
          <p:cNvGrpSpPr/>
          <p:nvPr/>
        </p:nvGrpSpPr>
        <p:grpSpPr>
          <a:xfrm>
            <a:off x="34015825" y="12047113"/>
            <a:ext cx="12618577" cy="6611180"/>
            <a:chOff x="36352887" y="8020037"/>
            <a:chExt cx="14721673" cy="7713043"/>
          </a:xfrm>
        </p:grpSpPr>
        <p:pic>
          <p:nvPicPr>
            <p:cNvPr id="2084" name="Picture 2083"/>
            <p:cNvPicPr>
              <a:picLocks noChangeAspect="1"/>
            </p:cNvPicPr>
            <p:nvPr/>
          </p:nvPicPr>
          <p:blipFill rotWithShape="1">
            <a:blip r:embed="rId11">
              <a:extLst>
                <a:ext uri="{28A0092B-C50C-407E-A947-70E740481C1C}">
                  <a14:useLocalDpi xmlns:a14="http://schemas.microsoft.com/office/drawing/2010/main" val="0"/>
                </a:ext>
              </a:extLst>
            </a:blip>
            <a:srcRect l="14398" t="14607" r="15492" b="13995"/>
            <a:stretch/>
          </p:blipFill>
          <p:spPr>
            <a:xfrm>
              <a:off x="41149079" y="11525314"/>
              <a:ext cx="4299426" cy="3383280"/>
            </a:xfrm>
            <a:prstGeom prst="rect">
              <a:avLst/>
            </a:prstGeom>
          </p:spPr>
        </p:pic>
        <p:sp>
          <p:nvSpPr>
            <p:cNvPr id="162" name="Rectangle 161"/>
            <p:cNvSpPr/>
            <p:nvPr/>
          </p:nvSpPr>
          <p:spPr>
            <a:xfrm>
              <a:off x="36576000" y="15163800"/>
              <a:ext cx="14498560" cy="569280"/>
            </a:xfrm>
            <a:prstGeom prst="rect">
              <a:avLst/>
            </a:prstGeom>
          </p:spPr>
          <p:txBody>
            <a:bodyPr wrap="square">
              <a:spAutoFit/>
            </a:bodyPr>
            <a:lstStyle/>
            <a:p>
              <a:r>
                <a:rPr lang="en-US" sz="2571" dirty="0">
                  <a:latin typeface="Gill Sans" charset="0"/>
                  <a:ea typeface="Gill Sans" charset="0"/>
                  <a:cs typeface="Gill Sans" charset="0"/>
                </a:rPr>
                <a:t>Fig11. predicted excitation state energies and oscillator strength varying by DFT </a:t>
              </a:r>
              <a:r>
                <a:rPr lang="en-US" sz="2571" dirty="0" err="1">
                  <a:latin typeface="Gill Sans" charset="0"/>
                  <a:ea typeface="Gill Sans" charset="0"/>
                  <a:cs typeface="Gill Sans" charset="0"/>
                </a:rPr>
                <a:t>functionals</a:t>
              </a:r>
              <a:endParaRPr lang="en-US" sz="2571" dirty="0"/>
            </a:p>
          </p:txBody>
        </p:sp>
        <p:pic>
          <p:nvPicPr>
            <p:cNvPr id="2071" name="Picture 2070"/>
            <p:cNvPicPr>
              <a:picLocks noChangeAspect="1"/>
            </p:cNvPicPr>
            <p:nvPr/>
          </p:nvPicPr>
          <p:blipFill rotWithShape="1">
            <a:blip r:embed="rId12">
              <a:extLst>
                <a:ext uri="{28A0092B-C50C-407E-A947-70E740481C1C}">
                  <a14:useLocalDpi xmlns:a14="http://schemas.microsoft.com/office/drawing/2010/main" val="0"/>
                </a:ext>
              </a:extLst>
            </a:blip>
            <a:srcRect l="13701" t="15895" r="13990" b="13971"/>
            <a:stretch/>
          </p:blipFill>
          <p:spPr>
            <a:xfrm>
              <a:off x="45652749" y="11544866"/>
              <a:ext cx="4514206" cy="3383280"/>
            </a:xfrm>
            <a:prstGeom prst="rect">
              <a:avLst/>
            </a:prstGeom>
          </p:spPr>
        </p:pic>
        <p:pic>
          <p:nvPicPr>
            <p:cNvPr id="2072" name="Picture 2071"/>
            <p:cNvPicPr>
              <a:picLocks noChangeAspect="1"/>
            </p:cNvPicPr>
            <p:nvPr/>
          </p:nvPicPr>
          <p:blipFill rotWithShape="1">
            <a:blip r:embed="rId13">
              <a:extLst>
                <a:ext uri="{28A0092B-C50C-407E-A947-70E740481C1C}">
                  <a14:useLocalDpi xmlns:a14="http://schemas.microsoft.com/office/drawing/2010/main" val="0"/>
                </a:ext>
              </a:extLst>
            </a:blip>
            <a:srcRect l="13701" t="14246" r="13637" b="14384"/>
            <a:stretch/>
          </p:blipFill>
          <p:spPr>
            <a:xfrm>
              <a:off x="36402799" y="11560685"/>
              <a:ext cx="4457644" cy="3383280"/>
            </a:xfrm>
            <a:prstGeom prst="rect">
              <a:avLst/>
            </a:prstGeom>
          </p:spPr>
        </p:pic>
        <p:pic>
          <p:nvPicPr>
            <p:cNvPr id="2073" name="Picture 2072"/>
            <p:cNvPicPr>
              <a:picLocks noChangeAspect="1"/>
            </p:cNvPicPr>
            <p:nvPr/>
          </p:nvPicPr>
          <p:blipFill rotWithShape="1">
            <a:blip r:embed="rId14">
              <a:extLst>
                <a:ext uri="{28A0092B-C50C-407E-A947-70E740481C1C}">
                  <a14:useLocalDpi xmlns:a14="http://schemas.microsoft.com/office/drawing/2010/main" val="0"/>
                </a:ext>
              </a:extLst>
            </a:blip>
            <a:srcRect l="13636" t="15895" r="15876" b="13971"/>
            <a:stretch/>
          </p:blipFill>
          <p:spPr>
            <a:xfrm>
              <a:off x="41047988" y="8060267"/>
              <a:ext cx="4400517" cy="3383280"/>
            </a:xfrm>
            <a:prstGeom prst="rect">
              <a:avLst/>
            </a:prstGeom>
          </p:spPr>
        </p:pic>
        <p:pic>
          <p:nvPicPr>
            <p:cNvPr id="2074" name="Picture 2073"/>
            <p:cNvPicPr>
              <a:picLocks noChangeAspect="1"/>
            </p:cNvPicPr>
            <p:nvPr/>
          </p:nvPicPr>
          <p:blipFill rotWithShape="1">
            <a:blip r:embed="rId15">
              <a:extLst>
                <a:ext uri="{28A0092B-C50C-407E-A947-70E740481C1C}">
                  <a14:useLocalDpi xmlns:a14="http://schemas.microsoft.com/office/drawing/2010/main" val="0"/>
                </a:ext>
              </a:extLst>
            </a:blip>
            <a:srcRect l="13156" t="15148" r="15618" b="16015"/>
            <a:stretch/>
          </p:blipFill>
          <p:spPr>
            <a:xfrm>
              <a:off x="45636550" y="8020037"/>
              <a:ext cx="4530405" cy="3383280"/>
            </a:xfrm>
            <a:prstGeom prst="rect">
              <a:avLst/>
            </a:prstGeom>
          </p:spPr>
        </p:pic>
        <p:pic>
          <p:nvPicPr>
            <p:cNvPr id="2076" name="Picture 2075"/>
            <p:cNvPicPr>
              <a:picLocks noChangeAspect="1"/>
            </p:cNvPicPr>
            <p:nvPr/>
          </p:nvPicPr>
          <p:blipFill rotWithShape="1">
            <a:blip r:embed="rId16">
              <a:extLst>
                <a:ext uri="{28A0092B-C50C-407E-A947-70E740481C1C}">
                  <a14:useLocalDpi xmlns:a14="http://schemas.microsoft.com/office/drawing/2010/main" val="0"/>
                </a:ext>
              </a:extLst>
            </a:blip>
            <a:srcRect l="13111" t="15941" r="14237" b="13491"/>
            <a:stretch/>
          </p:blipFill>
          <p:spPr>
            <a:xfrm>
              <a:off x="36352887" y="8050557"/>
              <a:ext cx="4507556" cy="3383280"/>
            </a:xfrm>
            <a:prstGeom prst="rect">
              <a:avLst/>
            </a:prstGeom>
          </p:spPr>
        </p:pic>
      </p:grpSp>
      <p:pic>
        <p:nvPicPr>
          <p:cNvPr id="2077" name="Picture 207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974989" y="16299314"/>
            <a:ext cx="620809" cy="598446"/>
          </a:xfrm>
          <a:prstGeom prst="rect">
            <a:avLst/>
          </a:prstGeom>
        </p:spPr>
      </p:pic>
      <p:pic>
        <p:nvPicPr>
          <p:cNvPr id="2078" name="Picture 207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135102" y="13245073"/>
            <a:ext cx="620809" cy="598822"/>
          </a:xfrm>
          <a:prstGeom prst="rect">
            <a:avLst/>
          </a:prstGeom>
        </p:spPr>
      </p:pic>
      <p:pic>
        <p:nvPicPr>
          <p:cNvPr id="2079" name="Picture 20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4914760" y="13317001"/>
            <a:ext cx="783771" cy="446567"/>
          </a:xfrm>
          <a:prstGeom prst="rect">
            <a:avLst/>
          </a:prstGeom>
        </p:spPr>
      </p:pic>
      <p:pic>
        <p:nvPicPr>
          <p:cNvPr id="2081" name="Picture 208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751927" y="16278436"/>
            <a:ext cx="859284" cy="610035"/>
          </a:xfrm>
          <a:prstGeom prst="rect">
            <a:avLst/>
          </a:prstGeom>
        </p:spPr>
      </p:pic>
      <p:pic>
        <p:nvPicPr>
          <p:cNvPr id="2082" name="Picture 208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056256" y="16180991"/>
            <a:ext cx="500779" cy="751114"/>
          </a:xfrm>
          <a:prstGeom prst="rect">
            <a:avLst/>
          </a:prstGeom>
        </p:spPr>
      </p:pic>
      <p:pic>
        <p:nvPicPr>
          <p:cNvPr id="2083" name="Picture 208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6922126" y="13343125"/>
            <a:ext cx="620809" cy="402718"/>
          </a:xfrm>
          <a:prstGeom prst="rect">
            <a:avLst/>
          </a:prstGeom>
        </p:spPr>
      </p:pic>
      <p:pic>
        <p:nvPicPr>
          <p:cNvPr id="2085" name="Picture 2084"/>
          <p:cNvPicPr>
            <a:picLocks noChangeAspect="1"/>
          </p:cNvPicPr>
          <p:nvPr/>
        </p:nvPicPr>
        <p:blipFill rotWithShape="1">
          <a:blip r:embed="rId23">
            <a:extLst>
              <a:ext uri="{28A0092B-C50C-407E-A947-70E740481C1C}">
                <a14:useLocalDpi xmlns:a14="http://schemas.microsoft.com/office/drawing/2010/main" val="0"/>
              </a:ext>
            </a:extLst>
          </a:blip>
          <a:srcRect l="14061" t="15636" r="14981" b="15825"/>
          <a:stretch/>
        </p:blipFill>
        <p:spPr>
          <a:xfrm>
            <a:off x="26494047" y="5692016"/>
            <a:ext cx="6765925" cy="5049974"/>
          </a:xfrm>
          <a:prstGeom prst="rect">
            <a:avLst/>
          </a:prstGeom>
        </p:spPr>
      </p:pic>
      <p:grpSp>
        <p:nvGrpSpPr>
          <p:cNvPr id="2092" name="Group 2091"/>
          <p:cNvGrpSpPr/>
          <p:nvPr/>
        </p:nvGrpSpPr>
        <p:grpSpPr>
          <a:xfrm>
            <a:off x="34015823" y="5692019"/>
            <a:ext cx="11891563" cy="4153097"/>
            <a:chOff x="36271200" y="16860677"/>
            <a:chExt cx="13917557" cy="4636729"/>
          </a:xfrm>
        </p:grpSpPr>
        <p:sp>
          <p:nvSpPr>
            <p:cNvPr id="153" name="Rectangle 152"/>
            <p:cNvSpPr/>
            <p:nvPr/>
          </p:nvSpPr>
          <p:spPr>
            <a:xfrm>
              <a:off x="36271201" y="20510938"/>
              <a:ext cx="13917556" cy="986468"/>
            </a:xfrm>
            <a:prstGeom prst="rect">
              <a:avLst/>
            </a:prstGeom>
          </p:spPr>
          <p:txBody>
            <a:bodyPr wrap="square">
              <a:spAutoFit/>
            </a:bodyPr>
            <a:lstStyle/>
            <a:p>
              <a:r>
                <a:rPr lang="en-US" sz="2571" dirty="0">
                  <a:latin typeface="Gill Sans" charset="0"/>
                  <a:ea typeface="Gill Sans" charset="0"/>
                  <a:cs typeface="Gill Sans" charset="0"/>
                </a:rPr>
                <a:t>Fig10. Predicted excitation energies and oscillator strength varying by equilibration time (y-axis) for aniline in 128, 256, 512-water model</a:t>
              </a:r>
              <a:endParaRPr lang="en-US" sz="2571" dirty="0"/>
            </a:p>
          </p:txBody>
        </p:sp>
        <p:pic>
          <p:nvPicPr>
            <p:cNvPr id="2088" name="Picture 2087"/>
            <p:cNvPicPr>
              <a:picLocks noChangeAspect="1"/>
            </p:cNvPicPr>
            <p:nvPr/>
          </p:nvPicPr>
          <p:blipFill rotWithShape="1">
            <a:blip r:embed="rId24">
              <a:extLst>
                <a:ext uri="{28A0092B-C50C-407E-A947-70E740481C1C}">
                  <a14:useLocalDpi xmlns:a14="http://schemas.microsoft.com/office/drawing/2010/main" val="0"/>
                </a:ext>
              </a:extLst>
            </a:blip>
            <a:srcRect l="13635" t="16730" r="18145" b="15618"/>
            <a:stretch/>
          </p:blipFill>
          <p:spPr>
            <a:xfrm>
              <a:off x="45773651" y="16860677"/>
              <a:ext cx="4415105" cy="3383280"/>
            </a:xfrm>
            <a:prstGeom prst="rect">
              <a:avLst/>
            </a:prstGeom>
          </p:spPr>
        </p:pic>
        <p:pic>
          <p:nvPicPr>
            <p:cNvPr id="2089" name="Picture 2088"/>
            <p:cNvPicPr>
              <a:picLocks noChangeAspect="1"/>
            </p:cNvPicPr>
            <p:nvPr/>
          </p:nvPicPr>
          <p:blipFill rotWithShape="1">
            <a:blip r:embed="rId25">
              <a:extLst>
                <a:ext uri="{28A0092B-C50C-407E-A947-70E740481C1C}">
                  <a14:useLocalDpi xmlns:a14="http://schemas.microsoft.com/office/drawing/2010/main" val="0"/>
                </a:ext>
              </a:extLst>
            </a:blip>
            <a:srcRect l="14825" t="15896" r="15346" b="15976"/>
            <a:stretch/>
          </p:blipFill>
          <p:spPr>
            <a:xfrm>
              <a:off x="36271200" y="16881563"/>
              <a:ext cx="4487647" cy="3383280"/>
            </a:xfrm>
            <a:prstGeom prst="rect">
              <a:avLst/>
            </a:prstGeom>
          </p:spPr>
        </p:pic>
        <p:pic>
          <p:nvPicPr>
            <p:cNvPr id="2090" name="Picture 2089"/>
            <p:cNvPicPr>
              <a:picLocks noChangeAspect="1"/>
            </p:cNvPicPr>
            <p:nvPr/>
          </p:nvPicPr>
          <p:blipFill rotWithShape="1">
            <a:blip r:embed="rId26">
              <a:extLst>
                <a:ext uri="{28A0092B-C50C-407E-A947-70E740481C1C}">
                  <a14:useLocalDpi xmlns:a14="http://schemas.microsoft.com/office/drawing/2010/main" val="0"/>
                </a:ext>
              </a:extLst>
            </a:blip>
            <a:srcRect l="13636" t="15546" r="17567" b="14530"/>
            <a:stretch/>
          </p:blipFill>
          <p:spPr>
            <a:xfrm>
              <a:off x="41079518" y="16881563"/>
              <a:ext cx="4307847" cy="3383280"/>
            </a:xfrm>
            <a:prstGeom prst="rect">
              <a:avLst/>
            </a:prstGeom>
          </p:spPr>
        </p:pic>
      </p:grpSp>
      <p:sp>
        <p:nvSpPr>
          <p:cNvPr id="2098" name="Rectangle 2097"/>
          <p:cNvSpPr/>
          <p:nvPr/>
        </p:nvSpPr>
        <p:spPr>
          <a:xfrm>
            <a:off x="26479389" y="12780375"/>
            <a:ext cx="7037642" cy="7609134"/>
          </a:xfrm>
          <a:prstGeom prst="rect">
            <a:avLst/>
          </a:prstGeom>
        </p:spPr>
        <p:txBody>
          <a:bodyPr wrap="square">
            <a:spAutoFit/>
          </a:bodyPr>
          <a:lstStyle/>
          <a:p>
            <a:pPr marL="391866" indent="-391866">
              <a:spcBef>
                <a:spcPct val="50000"/>
              </a:spcBef>
              <a:buFont typeface="ZapfDingbatsITC" charset="0"/>
              <a:buChar char="✯"/>
            </a:pPr>
            <a:r>
              <a:rPr lang="en-US" sz="2571" i="1" dirty="0">
                <a:latin typeface="Gill Sans" pitchFamily="34" charset="0"/>
              </a:rPr>
              <a:t>32 water model fails to correlate with results from the models with more water molecules</a:t>
            </a:r>
          </a:p>
          <a:p>
            <a:pPr marL="391866" indent="-391866">
              <a:spcBef>
                <a:spcPct val="50000"/>
              </a:spcBef>
              <a:buFont typeface="ZapfDingbatsITC" charset="0"/>
              <a:buChar char="✯"/>
            </a:pPr>
            <a:r>
              <a:rPr lang="en-US" sz="2571" i="1" dirty="0">
                <a:latin typeface="Gill Sans" pitchFamily="34" charset="0"/>
              </a:rPr>
              <a:t>The results start to converge beginning from 64-water to the values in 256 and 512-water model</a:t>
            </a:r>
          </a:p>
          <a:p>
            <a:pPr marL="391866" indent="-391866">
              <a:spcBef>
                <a:spcPct val="50000"/>
              </a:spcBef>
              <a:buFont typeface="ZapfDingbatsITC" charset="0"/>
              <a:buChar char="✯"/>
            </a:pPr>
            <a:r>
              <a:rPr lang="en-US" sz="2571" i="1" dirty="0">
                <a:latin typeface="Gill Sans" pitchFamily="34" charset="0"/>
              </a:rPr>
              <a:t>128, 256, and 512-water models give similar results. Note that the two data points with similar values of f and </a:t>
            </a:r>
            <a:r>
              <a:rPr lang="en-US" sz="2571" i="1" dirty="0" err="1">
                <a:latin typeface="Gill Sans" pitchFamily="34" charset="0"/>
              </a:rPr>
              <a:t>λ</a:t>
            </a:r>
            <a:r>
              <a:rPr lang="en-US" sz="2571" i="1" dirty="0">
                <a:latin typeface="Gill Sans" pitchFamily="34" charset="0"/>
              </a:rPr>
              <a:t> could be the same mode of excitation separated by faulty statistical analysis</a:t>
            </a:r>
          </a:p>
          <a:p>
            <a:pPr marL="391866" indent="-391866">
              <a:spcBef>
                <a:spcPct val="50000"/>
              </a:spcBef>
              <a:buFont typeface="ZapfDingbatsITC" charset="0"/>
              <a:buChar char="✯"/>
            </a:pPr>
            <a:r>
              <a:rPr lang="en-US" sz="2571" i="1" dirty="0">
                <a:latin typeface="Gill Sans" pitchFamily="34" charset="0"/>
              </a:rPr>
              <a:t>Results from CAMB3LYP in any number of water correlate poorly with the experimental results</a:t>
            </a:r>
          </a:p>
          <a:p>
            <a:pPr marL="391866" indent="-391866">
              <a:spcBef>
                <a:spcPct val="50000"/>
              </a:spcBef>
              <a:buFont typeface="ZapfDingbatsITC" charset="0"/>
              <a:buChar char="✯"/>
            </a:pPr>
            <a:r>
              <a:rPr lang="en-US" sz="2571" i="1" dirty="0">
                <a:latin typeface="Gill Sans" pitchFamily="34" charset="0"/>
              </a:rPr>
              <a:t>The lowest energy transition in the 128-water model is still converging to the value of 256 and 512.</a:t>
            </a:r>
          </a:p>
          <a:p>
            <a:pPr marL="391866" indent="-391866">
              <a:spcBef>
                <a:spcPct val="50000"/>
              </a:spcBef>
              <a:buFont typeface="ZapfDingbatsITC" charset="0"/>
              <a:buChar char="✯"/>
            </a:pPr>
            <a:r>
              <a:rPr lang="en-US" sz="2571" i="1" dirty="0">
                <a:latin typeface="Gill Sans" pitchFamily="34" charset="0"/>
              </a:rPr>
              <a:t>Speed for calculating MD of 512 is significantly slower than that of 256</a:t>
            </a:r>
          </a:p>
          <a:p>
            <a:pPr marL="391866" indent="-391866">
              <a:spcBef>
                <a:spcPct val="50000"/>
              </a:spcBef>
              <a:buFont typeface="ZapfDingbatsITC" charset="0"/>
              <a:buChar char="✯"/>
            </a:pPr>
            <a:r>
              <a:rPr lang="en-US" sz="2571" i="1" dirty="0">
                <a:latin typeface="Gill Sans" pitchFamily="34" charset="0"/>
              </a:rPr>
              <a:t>Combined with the results from fig 10, 256-water model is chosen to apply to other molecules. </a:t>
            </a:r>
          </a:p>
        </p:txBody>
      </p:sp>
      <p:sp>
        <p:nvSpPr>
          <p:cNvPr id="105" name="Rectangle 104"/>
          <p:cNvSpPr/>
          <p:nvPr/>
        </p:nvSpPr>
        <p:spPr>
          <a:xfrm>
            <a:off x="34052781" y="9932629"/>
            <a:ext cx="12324847" cy="1991827"/>
          </a:xfrm>
          <a:prstGeom prst="rect">
            <a:avLst/>
          </a:prstGeom>
        </p:spPr>
        <p:txBody>
          <a:bodyPr wrap="square">
            <a:spAutoFit/>
          </a:bodyPr>
          <a:lstStyle/>
          <a:p>
            <a:pPr marL="391866" indent="-391866">
              <a:spcBef>
                <a:spcPct val="50000"/>
              </a:spcBef>
              <a:buFont typeface="ZapfDingbatsITC" charset="0"/>
              <a:buChar char="✯"/>
            </a:pPr>
            <a:r>
              <a:rPr lang="en-US" sz="2743" i="1" dirty="0">
                <a:latin typeface="Gill Sans" pitchFamily="34" charset="0"/>
              </a:rPr>
              <a:t>Excited state energies and oscillator strengths seem to converge long before the currently expected equilibrium </a:t>
            </a:r>
          </a:p>
          <a:p>
            <a:pPr marL="391866" indent="-391866">
              <a:spcBef>
                <a:spcPct val="50000"/>
              </a:spcBef>
              <a:buFont typeface="ZapfDingbatsITC" charset="0"/>
              <a:buChar char="✯"/>
            </a:pPr>
            <a:r>
              <a:rPr lang="en-US" sz="2743" i="1" dirty="0">
                <a:latin typeface="Gill Sans" pitchFamily="34" charset="0"/>
              </a:rPr>
              <a:t>Some excitation modes are combined into one because of smaller sampling size compared with the equilibrium</a:t>
            </a:r>
            <a:endParaRPr lang="en-US" sz="2571" i="1" dirty="0">
              <a:latin typeface="Gill Sans" pitchFamily="34" charset="0"/>
            </a:endParaRPr>
          </a:p>
        </p:txBody>
      </p:sp>
      <p:sp>
        <p:nvSpPr>
          <p:cNvPr id="107" name="Rectangle 106"/>
          <p:cNvSpPr/>
          <p:nvPr/>
        </p:nvSpPr>
        <p:spPr>
          <a:xfrm>
            <a:off x="34058605" y="18745200"/>
            <a:ext cx="12324847" cy="1358642"/>
          </a:xfrm>
          <a:prstGeom prst="rect">
            <a:avLst/>
          </a:prstGeom>
        </p:spPr>
        <p:txBody>
          <a:bodyPr wrap="square">
            <a:spAutoFit/>
          </a:bodyPr>
          <a:lstStyle/>
          <a:p>
            <a:pPr marL="391866" indent="-391866">
              <a:spcBef>
                <a:spcPct val="50000"/>
              </a:spcBef>
              <a:buFont typeface="ZapfDingbatsITC" charset="0"/>
              <a:buChar char="✯"/>
            </a:pPr>
            <a:r>
              <a:rPr lang="en-US" sz="2743" i="1" dirty="0">
                <a:latin typeface="Gill Sans" pitchFamily="34" charset="0"/>
              </a:rPr>
              <a:t>BP86, though with some errors, is the best-performing functional. It calculates low energy transition that others fail to calculate especially under 290 nm which overlap with solar radiance</a:t>
            </a:r>
          </a:p>
        </p:txBody>
      </p:sp>
      <p:pic>
        <p:nvPicPr>
          <p:cNvPr id="2100" name="Picture 209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060428" y="1691599"/>
            <a:ext cx="5381025" cy="1377543"/>
          </a:xfrm>
          <a:prstGeom prst="rect">
            <a:avLst/>
          </a:prstGeom>
        </p:spPr>
      </p:pic>
      <p:pic>
        <p:nvPicPr>
          <p:cNvPr id="2101" name="Picture 2100"/>
          <p:cNvPicPr>
            <a:picLocks noChangeAspect="1"/>
          </p:cNvPicPr>
          <p:nvPr/>
        </p:nvPicPr>
        <p:blipFill>
          <a:blip r:embed="rId28">
            <a:extLst>
              <a:ext uri="{BEBA8EAE-BF5A-486C-A8C5-ECC9F3942E4B}">
                <a14:imgProps xmlns:a14="http://schemas.microsoft.com/office/drawing/2010/main">
                  <a14:imgLayer r:embed="rId29">
                    <a14:imgEffect>
                      <a14:backgroundRemoval t="463" b="99537" l="1944" r="97315">
                        <a14:foregroundMark x1="45370" y1="35370" x2="45370" y2="35370"/>
                        <a14:foregroundMark x1="50926" y1="42407" x2="50926" y2="42407"/>
                        <a14:foregroundMark x1="47130" y1="51574" x2="47130" y2="51574"/>
                        <a14:foregroundMark x1="50741" y1="58704" x2="50741" y2="58704"/>
                        <a14:foregroundMark x1="39167" y1="63333" x2="39167" y2="63333"/>
                        <a14:foregroundMark x1="39630" y1="68889" x2="39630" y2="68889"/>
                        <a14:foregroundMark x1="58241" y1="72685" x2="58241" y2="72685"/>
                        <a14:foregroundMark x1="66019" y1="71574" x2="66019" y2="71574"/>
                        <a14:foregroundMark x1="63426" y1="58241" x2="63426" y2="58241"/>
                        <a14:foregroundMark x1="60463" y1="54259" x2="60463" y2="54259"/>
                        <a14:foregroundMark x1="66944" y1="49352" x2="66944" y2="49352"/>
                        <a14:foregroundMark x1="39167" y1="53981" x2="39167" y2="53981"/>
                        <a14:foregroundMark x1="37593" y1="41111" x2="37593" y2="41111"/>
                        <a14:foregroundMark x1="24537" y1="34259" x2="24537" y2="34259"/>
                        <a14:foregroundMark x1="76481" y1="34259" x2="76481" y2="34259"/>
                        <a14:foregroundMark x1="62037" y1="41574" x2="62037" y2="41574"/>
                        <a14:foregroundMark x1="40278" y1="74259" x2="40278" y2="74259"/>
                        <a14:foregroundMark x1="43426" y1="85370" x2="43426" y2="85370"/>
                        <a14:foregroundMark x1="30463" y1="82222" x2="30463" y2="82222"/>
                        <a14:foregroundMark x1="28241" y1="77778" x2="28241" y2="77778"/>
                        <a14:foregroundMark x1="30093" y1="56019" x2="30093" y2="56019"/>
                        <a14:foregroundMark x1="30741" y1="55093" x2="30741" y2="55093"/>
                        <a14:foregroundMark x1="34074" y1="47130" x2="34074" y2="47130"/>
                        <a14:foregroundMark x1="28519" y1="47315" x2="28519" y2="47315"/>
                        <a14:foregroundMark x1="28519" y1="47315" x2="28519" y2="47315"/>
                        <a14:foregroundMark x1="73611" y1="53796" x2="73611" y2="53796"/>
                        <a14:foregroundMark x1="70741" y1="45741" x2="70741" y2="45741"/>
                        <a14:foregroundMark x1="70926" y1="44259" x2="70926" y2="43796"/>
                        <a14:foregroundMark x1="67593" y1="38889" x2="67407" y2="38241"/>
                        <a14:foregroundMark x1="64907" y1="36481" x2="62685" y2="35370"/>
                        <a14:foregroundMark x1="55648" y1="33519" x2="55185" y2="33796"/>
                        <a14:foregroundMark x1="52500" y1="33333" x2="52500" y2="33333"/>
                        <a14:foregroundMark x1="58056" y1="34907" x2="58056" y2="34907"/>
                        <a14:foregroundMark x1="62037" y1="33148" x2="52685" y2="38704"/>
                        <a14:foregroundMark x1="46296" y1="30463" x2="28241" y2="68426"/>
                        <a14:foregroundMark x1="43148" y1="58704" x2="68981" y2="45741"/>
                        <a14:foregroundMark x1="42963" y1="52037" x2="54907" y2="86204"/>
                        <a14:foregroundMark x1="38704" y1="43148" x2="38704" y2="43148"/>
                        <a14:foregroundMark x1="23148" y1="72685" x2="49167" y2="87963"/>
                        <a14:foregroundMark x1="84722" y1="73796" x2="58519" y2="85741"/>
                      </a14:backgroundRemoval>
                    </a14:imgEffect>
                  </a14:imgLayer>
                </a14:imgProps>
              </a:ext>
            </a:extLst>
          </a:blip>
          <a:stretch>
            <a:fillRect/>
          </a:stretch>
        </p:blipFill>
        <p:spPr>
          <a:xfrm>
            <a:off x="45126060" y="1194255"/>
            <a:ext cx="1921605" cy="1921605"/>
          </a:xfrm>
          <a:prstGeom prst="rect">
            <a:avLst/>
          </a:prstGeom>
        </p:spPr>
      </p:pic>
      <p:grpSp>
        <p:nvGrpSpPr>
          <p:cNvPr id="17" name="Group 16"/>
          <p:cNvGrpSpPr/>
          <p:nvPr/>
        </p:nvGrpSpPr>
        <p:grpSpPr>
          <a:xfrm>
            <a:off x="8763000" y="9810548"/>
            <a:ext cx="5141475" cy="6039052"/>
            <a:chOff x="8726925" y="9521100"/>
            <a:chExt cx="5141475" cy="6039052"/>
          </a:xfrm>
        </p:grpSpPr>
        <p:sp>
          <p:nvSpPr>
            <p:cNvPr id="141" name="Rectangle 140"/>
            <p:cNvSpPr/>
            <p:nvPr/>
          </p:nvSpPr>
          <p:spPr>
            <a:xfrm>
              <a:off x="8726925" y="13885335"/>
              <a:ext cx="5042768" cy="1674817"/>
            </a:xfrm>
            <a:prstGeom prst="rect">
              <a:avLst/>
            </a:prstGeom>
          </p:spPr>
          <p:txBody>
            <a:bodyPr wrap="square">
              <a:spAutoFit/>
            </a:bodyPr>
            <a:lstStyle/>
            <a:p>
              <a:pPr algn="just"/>
              <a:r>
                <a:rPr lang="en-US" sz="2571" dirty="0">
                  <a:latin typeface="Gill Sans" charset="0"/>
                  <a:ea typeface="Gill Sans" charset="0"/>
                  <a:cs typeface="Gill Sans" charset="0"/>
                </a:rPr>
                <a:t>Fig1. </a:t>
              </a:r>
              <a:r>
                <a:rPr lang="en-US" sz="2571" dirty="0">
                  <a:latin typeface="Gill Sans" charset="0"/>
                  <a:ea typeface="Gill Sans" charset="0"/>
                  <a:cs typeface="Gill Sans" charset="0"/>
                </a:rPr>
                <a:t>Environmental fate of </a:t>
              </a:r>
              <a:r>
                <a:rPr lang="en-US" sz="2571" dirty="0" err="1">
                  <a:latin typeface="Gill Sans" charset="0"/>
                  <a:ea typeface="Gill Sans" charset="0"/>
                  <a:cs typeface="Gill Sans" charset="0"/>
                </a:rPr>
                <a:t>micropollutants</a:t>
              </a:r>
              <a:r>
                <a:rPr lang="en-US" sz="2571" dirty="0">
                  <a:latin typeface="Gill Sans" charset="0"/>
                  <a:ea typeface="Gill Sans" charset="0"/>
                  <a:cs typeface="Gill Sans" charset="0"/>
                </a:rPr>
                <a:t> in water. Under sunlight, molecules can undergo </a:t>
              </a:r>
              <a:r>
                <a:rPr lang="en-US" sz="2571" dirty="0" smtClean="0">
                  <a:latin typeface="Gill Sans" charset="0"/>
                  <a:ea typeface="Gill Sans" charset="0"/>
                  <a:cs typeface="Gill Sans" charset="0"/>
                </a:rPr>
                <a:t>photo-reactions</a:t>
              </a:r>
              <a:r>
                <a:rPr lang="en-US" sz="2571" dirty="0">
                  <a:latin typeface="Gill Sans" charset="0"/>
                  <a:ea typeface="Gill Sans" charset="0"/>
                  <a:cs typeface="Gill Sans" charset="0"/>
                </a:rPr>
                <a:t>. </a:t>
              </a:r>
            </a:p>
          </p:txBody>
        </p:sp>
        <p:pic>
          <p:nvPicPr>
            <p:cNvPr id="3" name="Picture 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726925" y="9521100"/>
              <a:ext cx="5141475" cy="4347300"/>
            </a:xfrm>
            <a:prstGeom prst="rect">
              <a:avLst/>
            </a:prstGeom>
          </p:spPr>
        </p:pic>
      </p:grpSp>
      <p:pic>
        <p:nvPicPr>
          <p:cNvPr id="5" name="Picture 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18247" y="23743382"/>
            <a:ext cx="4190677" cy="3569672"/>
          </a:xfrm>
          <a:prstGeom prst="rect">
            <a:avLst/>
          </a:prstGeom>
        </p:spPr>
      </p:pic>
      <p:pic>
        <p:nvPicPr>
          <p:cNvPr id="6" name="Picture 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918247" y="28661678"/>
            <a:ext cx="4185104" cy="2916890"/>
          </a:xfrm>
          <a:prstGeom prst="rect">
            <a:avLst/>
          </a:prstGeom>
        </p:spPr>
      </p:pic>
      <p:pic>
        <p:nvPicPr>
          <p:cNvPr id="10" name="Picture 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245433" y="6918243"/>
            <a:ext cx="9244937" cy="3334684"/>
          </a:xfrm>
          <a:prstGeom prst="rect">
            <a:avLst/>
          </a:prstGeom>
          <a:noFill/>
        </p:spPr>
      </p:pic>
      <p:pic>
        <p:nvPicPr>
          <p:cNvPr id="20" name="Picture 1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0574000" y="12573000"/>
            <a:ext cx="10058400" cy="7772400"/>
          </a:xfrm>
          <a:prstGeom prst="rect">
            <a:avLst/>
          </a:prstGeom>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5304</TotalTime>
  <Words>1340</Words>
  <Application>Microsoft Macintosh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 Light</vt:lpstr>
      <vt:lpstr>Gill Sans</vt:lpstr>
      <vt:lpstr>Gill Sans MT</vt:lpstr>
      <vt:lpstr>ZapfDingbatsITC</vt:lpstr>
      <vt:lpstr>Arial</vt:lpstr>
      <vt:lpstr>Calibri</vt:lpstr>
      <vt:lpstr>Default Design</vt:lpstr>
      <vt:lpstr>PowerPoint Presentation</vt:lpstr>
    </vt:vector>
  </TitlesOfParts>
  <Manager/>
  <Company>Graphicsland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Microsoft Office User</cp:lastModifiedBy>
  <cp:revision>144</cp:revision>
  <cp:lastPrinted>2016-03-11T20:14:21Z</cp:lastPrinted>
  <dcterms:modified xsi:type="dcterms:W3CDTF">2016-05-12T06:44:40Z</dcterms:modified>
  <cp:category>science research poster</cp:category>
</cp:coreProperties>
</file>